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IBM Plex Sans" charset="1" panose="020B0503050203000203"/>
      <p:regular r:id="rId30"/>
    </p:embeddedFont>
    <p:embeddedFont>
      <p:font typeface="TT Commons Pro Expanded" charset="1" panose="020B0103030102020204"/>
      <p:regular r:id="rId31"/>
    </p:embeddedFont>
    <p:embeddedFont>
      <p:font typeface="IBM Plex Sans Bold" charset="1" panose="020B0803050203000203"/>
      <p:regular r:id="rId32"/>
    </p:embeddedFont>
    <p:embeddedFont>
      <p:font typeface="IBM Plex Sans Italics" charset="1" panose="020B05030502030002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jpe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jpe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jpe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jpeg" Type="http://schemas.openxmlformats.org/officeDocument/2006/relationships/image"/><Relationship Id="rId5" Target="../media/image6.png" Type="http://schemas.openxmlformats.org/officeDocument/2006/relationships/image"/><Relationship Id="rId6" Target="https://github.com/biaspyunimib/biaspyunimib" TargetMode="External" Type="http://schemas.openxmlformats.org/officeDocument/2006/relationships/hyperlink"/><Relationship Id="rId7" Target="https://github.com/s-marcello"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jpeg" Type="http://schemas.openxmlformats.org/officeDocument/2006/relationships/image"/><Relationship Id="rId5"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jpe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47.png" Type="http://schemas.openxmlformats.org/officeDocument/2006/relationships/image"/><Relationship Id="rId19" Target="../media/image4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jpeg" Type="http://schemas.openxmlformats.org/officeDocument/2006/relationships/image"/><Relationship Id="rId5"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jpe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3" id="3"/>
          <p:cNvSpPr/>
          <p:nvPr/>
        </p:nvSpPr>
        <p:spPr>
          <a:xfrm flipH="false" flipV="false" rot="2151761">
            <a:off x="10912533" y="-4157532"/>
            <a:ext cx="10454404" cy="7622211"/>
          </a:xfrm>
          <a:custGeom>
            <a:avLst/>
            <a:gdLst/>
            <a:ahLst/>
            <a:cxnLst/>
            <a:rect r="r" b="b" t="t" l="l"/>
            <a:pathLst>
              <a:path h="7622211" w="10454404">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700000">
            <a:off x="-4939101" y="6712177"/>
            <a:ext cx="11422613" cy="8328123"/>
          </a:xfrm>
          <a:custGeom>
            <a:avLst/>
            <a:gdLst/>
            <a:ahLst/>
            <a:cxnLst/>
            <a:rect r="r" b="b" t="t" l="l"/>
            <a:pathLst>
              <a:path h="8328123" w="1142261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183557" y="7069866"/>
            <a:ext cx="11920887" cy="1313180"/>
          </a:xfrm>
          <a:prstGeom prst="rect">
            <a:avLst/>
          </a:prstGeom>
        </p:spPr>
        <p:txBody>
          <a:bodyPr anchor="t" rtlCol="false" tIns="0" lIns="0" bIns="0" rIns="0">
            <a:spAutoFit/>
          </a:bodyPr>
          <a:lstStyle/>
          <a:p>
            <a:pPr algn="ctr">
              <a:lnSpc>
                <a:spcPts val="5320"/>
              </a:lnSpc>
            </a:pPr>
            <a:r>
              <a:rPr lang="en-US" sz="3800">
                <a:solidFill>
                  <a:srgbClr val="000000"/>
                </a:solidFill>
                <a:latin typeface="IBM Plex Sans"/>
                <a:ea typeface="IBM Plex Sans"/>
                <a:cs typeface="IBM Plex Sans"/>
                <a:sym typeface="IBM Plex Sans"/>
              </a:rPr>
              <a:t>Course in Foundation of Deep Learning</a:t>
            </a:r>
          </a:p>
          <a:p>
            <a:pPr algn="ctr">
              <a:lnSpc>
                <a:spcPts val="5320"/>
              </a:lnSpc>
            </a:pPr>
          </a:p>
        </p:txBody>
      </p:sp>
      <p:sp>
        <p:nvSpPr>
          <p:cNvPr name="TextBox 6" id="6"/>
          <p:cNvSpPr txBox="true"/>
          <p:nvPr/>
        </p:nvSpPr>
        <p:spPr>
          <a:xfrm rot="0">
            <a:off x="3183557" y="2463919"/>
            <a:ext cx="11920887" cy="4657725"/>
          </a:xfrm>
          <a:prstGeom prst="rect">
            <a:avLst/>
          </a:prstGeom>
        </p:spPr>
        <p:txBody>
          <a:bodyPr anchor="t" rtlCol="false" tIns="0" lIns="0" bIns="0" rIns="0">
            <a:spAutoFit/>
          </a:bodyPr>
          <a:lstStyle/>
          <a:p>
            <a:pPr algn="ctr">
              <a:lnSpc>
                <a:spcPts val="12000"/>
              </a:lnSpc>
            </a:pPr>
            <a:r>
              <a:rPr lang="en-US" sz="12000">
                <a:solidFill>
                  <a:srgbClr val="000000"/>
                </a:solidFill>
                <a:latin typeface="IBM Plex Sans"/>
                <a:ea typeface="IBM Plex Sans"/>
                <a:cs typeface="IBM Plex Sans"/>
                <a:sym typeface="IBM Plex Sans"/>
              </a:rPr>
              <a:t>Classifying images</a:t>
            </a:r>
          </a:p>
          <a:p>
            <a:pPr algn="ctr">
              <a:lnSpc>
                <a:spcPts val="12000"/>
              </a:lnSpc>
            </a:pPr>
            <a:r>
              <a:rPr lang="en-US" sz="12000">
                <a:solidFill>
                  <a:srgbClr val="000000"/>
                </a:solidFill>
                <a:latin typeface="IBM Plex Sans"/>
                <a:ea typeface="IBM Plex Sans"/>
                <a:cs typeface="IBM Plex Sans"/>
                <a:sym typeface="IBM Plex Sans"/>
              </a:rPr>
              <a:t>using a CNN</a:t>
            </a:r>
          </a:p>
        </p:txBody>
      </p:sp>
      <p:sp>
        <p:nvSpPr>
          <p:cNvPr name="TextBox 7" id="7"/>
          <p:cNvSpPr txBox="true"/>
          <p:nvPr/>
        </p:nvSpPr>
        <p:spPr>
          <a:xfrm rot="0">
            <a:off x="3183557" y="8354471"/>
            <a:ext cx="11920887" cy="406400"/>
          </a:xfrm>
          <a:prstGeom prst="rect">
            <a:avLst/>
          </a:prstGeom>
        </p:spPr>
        <p:txBody>
          <a:bodyPr anchor="t" rtlCol="false" tIns="0" lIns="0" bIns="0" rIns="0">
            <a:spAutoFit/>
          </a:bodyPr>
          <a:lstStyle/>
          <a:p>
            <a:pPr algn="ctr">
              <a:lnSpc>
                <a:spcPts val="3250"/>
              </a:lnSpc>
              <a:spcBef>
                <a:spcPct val="0"/>
              </a:spcBef>
            </a:pPr>
            <a:r>
              <a:rPr lang="en-US" sz="2500">
                <a:solidFill>
                  <a:srgbClr val="000000"/>
                </a:solidFill>
                <a:latin typeface="IBM Plex Sans"/>
                <a:ea typeface="IBM Plex Sans"/>
                <a:cs typeface="IBM Plex Sans"/>
                <a:sym typeface="IBM Plex Sans"/>
              </a:rPr>
              <a:t>By Salvatore Marcello, Biagio Spiezia</a:t>
            </a:r>
          </a:p>
        </p:txBody>
      </p:sp>
      <p:sp>
        <p:nvSpPr>
          <p:cNvPr name="Freeform 8" id="8"/>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TextBox 9" id="9"/>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10" id="10"/>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11" id="11"/>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3" id="3"/>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2"/>
            <a:stretch>
              <a:fillRect l="0" t="0" r="0" b="0"/>
            </a:stretch>
          </a:blipFill>
        </p:spPr>
      </p:sp>
      <p:sp>
        <p:nvSpPr>
          <p:cNvPr name="Freeform 4" id="4"/>
          <p:cNvSpPr/>
          <p:nvPr/>
        </p:nvSpPr>
        <p:spPr>
          <a:xfrm flipH="false" flipV="false" rot="-4010882">
            <a:off x="10762105" y="-13046698"/>
            <a:ext cx="17020816" cy="16866081"/>
          </a:xfrm>
          <a:custGeom>
            <a:avLst/>
            <a:gdLst/>
            <a:ahLst/>
            <a:cxnLst/>
            <a:rect r="r" b="b" t="t" l="l"/>
            <a:pathLst>
              <a:path h="16866081" w="17020816">
                <a:moveTo>
                  <a:pt x="0" y="0"/>
                </a:moveTo>
                <a:lnTo>
                  <a:pt x="17020816" y="0"/>
                </a:lnTo>
                <a:lnTo>
                  <a:pt x="17020816" y="16866081"/>
                </a:lnTo>
                <a:lnTo>
                  <a:pt x="0" y="168660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341041">
            <a:off x="-6459246" y="5164017"/>
            <a:ext cx="16414578" cy="16265355"/>
          </a:xfrm>
          <a:custGeom>
            <a:avLst/>
            <a:gdLst/>
            <a:ahLst/>
            <a:cxnLst/>
            <a:rect r="r" b="b" t="t" l="l"/>
            <a:pathLst>
              <a:path h="16265355" w="16414578">
                <a:moveTo>
                  <a:pt x="0" y="0"/>
                </a:moveTo>
                <a:lnTo>
                  <a:pt x="16414578" y="0"/>
                </a:lnTo>
                <a:lnTo>
                  <a:pt x="16414578" y="16265355"/>
                </a:lnTo>
                <a:lnTo>
                  <a:pt x="0" y="16265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a:off x="6729313" y="3634059"/>
            <a:ext cx="3441127" cy="0"/>
          </a:xfrm>
          <a:prstGeom prst="line">
            <a:avLst/>
          </a:prstGeom>
          <a:ln cap="flat" w="38100">
            <a:solidFill>
              <a:srgbClr val="000000"/>
            </a:solidFill>
            <a:prstDash val="solid"/>
            <a:headEnd type="none" len="sm" w="sm"/>
            <a:tailEnd type="arrow" len="sm" w="med"/>
          </a:ln>
        </p:spPr>
      </p:sp>
      <p:sp>
        <p:nvSpPr>
          <p:cNvPr name="Freeform 7" id="7"/>
          <p:cNvSpPr/>
          <p:nvPr/>
        </p:nvSpPr>
        <p:spPr>
          <a:xfrm flipH="false" flipV="false" rot="0">
            <a:off x="9643850" y="4224398"/>
            <a:ext cx="7615450" cy="5678293"/>
          </a:xfrm>
          <a:custGeom>
            <a:avLst/>
            <a:gdLst/>
            <a:ahLst/>
            <a:cxnLst/>
            <a:rect r="r" b="b" t="t" l="l"/>
            <a:pathLst>
              <a:path h="5678293" w="7615450">
                <a:moveTo>
                  <a:pt x="0" y="0"/>
                </a:moveTo>
                <a:lnTo>
                  <a:pt x="7615450" y="0"/>
                </a:lnTo>
                <a:lnTo>
                  <a:pt x="7615450" y="5678293"/>
                </a:lnTo>
                <a:lnTo>
                  <a:pt x="0" y="5678293"/>
                </a:lnTo>
                <a:lnTo>
                  <a:pt x="0" y="0"/>
                </a:lnTo>
                <a:close/>
              </a:path>
            </a:pathLst>
          </a:custGeom>
          <a:blipFill>
            <a:blip r:embed="rId5"/>
            <a:stretch>
              <a:fillRect l="0" t="0" r="0" b="0"/>
            </a:stretch>
          </a:blipFill>
        </p:spPr>
      </p:sp>
      <p:grpSp>
        <p:nvGrpSpPr>
          <p:cNvPr name="Group 8" id="8"/>
          <p:cNvGrpSpPr/>
          <p:nvPr/>
        </p:nvGrpSpPr>
        <p:grpSpPr>
          <a:xfrm rot="0">
            <a:off x="261535" y="3025998"/>
            <a:ext cx="6412876" cy="1198400"/>
            <a:chOff x="0" y="0"/>
            <a:chExt cx="8550501" cy="1597866"/>
          </a:xfrm>
        </p:grpSpPr>
        <p:sp>
          <p:nvSpPr>
            <p:cNvPr name="TextBox 9" id="9"/>
            <p:cNvSpPr txBox="true"/>
            <p:nvPr/>
          </p:nvSpPr>
          <p:spPr>
            <a:xfrm rot="0">
              <a:off x="0" y="-28575"/>
              <a:ext cx="8550501" cy="1029335"/>
            </a:xfrm>
            <a:prstGeom prst="rect">
              <a:avLst/>
            </a:prstGeom>
          </p:spPr>
          <p:txBody>
            <a:bodyPr anchor="t" rtlCol="false" tIns="0" lIns="0" bIns="0" rIns="0">
              <a:spAutoFit/>
            </a:bodyPr>
            <a:lstStyle/>
            <a:p>
              <a:pPr algn="l">
                <a:lnSpc>
                  <a:spcPts val="3120"/>
                </a:lnSpc>
              </a:pPr>
              <a:r>
                <a:rPr lang="en-US" sz="2400">
                  <a:solidFill>
                    <a:srgbClr val="000000"/>
                  </a:solidFill>
                  <a:latin typeface="IBM Plex Sans"/>
                  <a:ea typeface="IBM Plex Sans"/>
                  <a:cs typeface="IBM Plex Sans"/>
                  <a:sym typeface="IBM Plex Sans"/>
                </a:rPr>
                <a:t>SAME STRUCTURE BUT USE DROPOUT AFTER EACH MAXPOOLING </a:t>
              </a:r>
            </a:p>
          </p:txBody>
        </p:sp>
        <p:sp>
          <p:nvSpPr>
            <p:cNvPr name="TextBox 10" id="10"/>
            <p:cNvSpPr txBox="true"/>
            <p:nvPr/>
          </p:nvSpPr>
          <p:spPr>
            <a:xfrm rot="0">
              <a:off x="0" y="1065591"/>
              <a:ext cx="8550501" cy="532342"/>
            </a:xfrm>
            <a:prstGeom prst="rect">
              <a:avLst/>
            </a:prstGeom>
          </p:spPr>
          <p:txBody>
            <a:bodyPr anchor="t" rtlCol="false" tIns="0" lIns="0" bIns="0" rIns="0">
              <a:spAutoFit/>
            </a:bodyPr>
            <a:lstStyle/>
            <a:p>
              <a:pPr algn="l">
                <a:lnSpc>
                  <a:spcPts val="3250"/>
                </a:lnSpc>
              </a:pPr>
            </a:p>
          </p:txBody>
        </p:sp>
      </p:grpSp>
      <p:sp>
        <p:nvSpPr>
          <p:cNvPr name="TextBox 11" id="11"/>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12" id="12"/>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13" id="13"/>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TextBox 14" id="14"/>
          <p:cNvSpPr txBox="true"/>
          <p:nvPr/>
        </p:nvSpPr>
        <p:spPr>
          <a:xfrm rot="0">
            <a:off x="6965368" y="1404938"/>
            <a:ext cx="7510180" cy="788037"/>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TT Commons Pro Expanded"/>
                <a:ea typeface="TT Commons Pro Expanded"/>
                <a:cs typeface="TT Commons Pro Expanded"/>
                <a:sym typeface="TT Commons Pro Expanded"/>
              </a:rPr>
              <a:t>THIRD MODEL </a:t>
            </a:r>
          </a:p>
        </p:txBody>
      </p:sp>
      <p:sp>
        <p:nvSpPr>
          <p:cNvPr name="TextBox 15" id="15"/>
          <p:cNvSpPr txBox="true"/>
          <p:nvPr/>
        </p:nvSpPr>
        <p:spPr>
          <a:xfrm rot="0">
            <a:off x="7520017" y="3072923"/>
            <a:ext cx="2182132" cy="365760"/>
          </a:xfrm>
          <a:prstGeom prst="rect">
            <a:avLst/>
          </a:prstGeom>
        </p:spPr>
        <p:txBody>
          <a:bodyPr anchor="t" rtlCol="false" tIns="0" lIns="0" bIns="0" rIns="0">
            <a:spAutoFit/>
          </a:bodyPr>
          <a:lstStyle/>
          <a:p>
            <a:pPr algn="ctr">
              <a:lnSpc>
                <a:spcPts val="2940"/>
              </a:lnSpc>
              <a:spcBef>
                <a:spcPct val="0"/>
              </a:spcBef>
            </a:pPr>
            <a:r>
              <a:rPr lang="en-US" sz="2100">
                <a:solidFill>
                  <a:srgbClr val="00BF63"/>
                </a:solidFill>
                <a:latin typeface="TT Commons Pro Expanded"/>
                <a:ea typeface="TT Commons Pro Expanded"/>
                <a:cs typeface="TT Commons Pro Expanded"/>
                <a:sym typeface="TT Commons Pro Expanded"/>
              </a:rPr>
              <a:t>GOAL </a:t>
            </a:r>
          </a:p>
        </p:txBody>
      </p:sp>
      <p:grpSp>
        <p:nvGrpSpPr>
          <p:cNvPr name="Group 16" id="16"/>
          <p:cNvGrpSpPr/>
          <p:nvPr/>
        </p:nvGrpSpPr>
        <p:grpSpPr>
          <a:xfrm rot="0">
            <a:off x="10572088" y="3279615"/>
            <a:ext cx="4046774" cy="807875"/>
            <a:chOff x="0" y="0"/>
            <a:chExt cx="5395698" cy="1077166"/>
          </a:xfrm>
        </p:grpSpPr>
        <p:sp>
          <p:nvSpPr>
            <p:cNvPr name="TextBox 17" id="17"/>
            <p:cNvSpPr txBox="true"/>
            <p:nvPr/>
          </p:nvSpPr>
          <p:spPr>
            <a:xfrm rot="0">
              <a:off x="0" y="-28575"/>
              <a:ext cx="5395698" cy="508635"/>
            </a:xfrm>
            <a:prstGeom prst="rect">
              <a:avLst/>
            </a:prstGeom>
          </p:spPr>
          <p:txBody>
            <a:bodyPr anchor="t" rtlCol="false" tIns="0" lIns="0" bIns="0" rIns="0">
              <a:spAutoFit/>
            </a:bodyPr>
            <a:lstStyle/>
            <a:p>
              <a:pPr algn="l">
                <a:lnSpc>
                  <a:spcPts val="3120"/>
                </a:lnSpc>
              </a:pPr>
              <a:r>
                <a:rPr lang="en-US" sz="2400">
                  <a:solidFill>
                    <a:srgbClr val="000000"/>
                  </a:solidFill>
                  <a:latin typeface="IBM Plex Sans"/>
                  <a:ea typeface="IBM Plex Sans"/>
                  <a:cs typeface="IBM Plex Sans"/>
                  <a:sym typeface="IBM Plex Sans"/>
                </a:rPr>
                <a:t>REDUCE OVERFITTING </a:t>
              </a:r>
            </a:p>
          </p:txBody>
        </p:sp>
        <p:sp>
          <p:nvSpPr>
            <p:cNvPr name="TextBox 18" id="18"/>
            <p:cNvSpPr txBox="true"/>
            <p:nvPr/>
          </p:nvSpPr>
          <p:spPr>
            <a:xfrm rot="0">
              <a:off x="0" y="544891"/>
              <a:ext cx="5395698" cy="532342"/>
            </a:xfrm>
            <a:prstGeom prst="rect">
              <a:avLst/>
            </a:prstGeom>
          </p:spPr>
          <p:txBody>
            <a:bodyPr anchor="t" rtlCol="false" tIns="0" lIns="0" bIns="0" rIns="0">
              <a:spAutoFit/>
            </a:bodyPr>
            <a:lstStyle/>
            <a:p>
              <a:pPr algn="l">
                <a:lnSpc>
                  <a:spcPts val="3250"/>
                </a:lnSpc>
              </a:pPr>
            </a:p>
          </p:txBody>
        </p:sp>
      </p:grpSp>
      <p:sp>
        <p:nvSpPr>
          <p:cNvPr name="TextBox 19" id="19"/>
          <p:cNvSpPr txBox="true"/>
          <p:nvPr/>
        </p:nvSpPr>
        <p:spPr>
          <a:xfrm rot="0">
            <a:off x="13873996" y="2216269"/>
            <a:ext cx="3385304" cy="2502519"/>
          </a:xfrm>
          <a:prstGeom prst="rect">
            <a:avLst/>
          </a:prstGeom>
        </p:spPr>
        <p:txBody>
          <a:bodyPr anchor="t" rtlCol="false" tIns="0" lIns="0" bIns="0" rIns="0">
            <a:spAutoFit/>
          </a:bodyPr>
          <a:lstStyle/>
          <a:p>
            <a:pPr algn="ctr">
              <a:lnSpc>
                <a:spcPts val="2588"/>
              </a:lnSpc>
              <a:spcBef>
                <a:spcPct val="0"/>
              </a:spcBef>
            </a:pPr>
          </a:p>
          <a:p>
            <a:pPr algn="ctr">
              <a:lnSpc>
                <a:spcPts val="2588"/>
              </a:lnSpc>
              <a:spcBef>
                <a:spcPct val="0"/>
              </a:spcBef>
            </a:pPr>
            <a:r>
              <a:rPr lang="en-US" sz="1848">
                <a:solidFill>
                  <a:srgbClr val="000000"/>
                </a:solidFill>
                <a:latin typeface="TT Commons Pro Expanded"/>
                <a:ea typeface="TT Commons Pro Expanded"/>
                <a:cs typeface="TT Commons Pro Expanded"/>
                <a:sym typeface="TT Commons Pro Expanded"/>
              </a:rPr>
              <a:t> </a:t>
            </a:r>
          </a:p>
          <a:p>
            <a:pPr algn="ctr">
              <a:lnSpc>
                <a:spcPts val="3570"/>
              </a:lnSpc>
              <a:spcBef>
                <a:spcPct val="0"/>
              </a:spcBef>
            </a:pPr>
            <a:r>
              <a:rPr lang="en-US" sz="2550">
                <a:solidFill>
                  <a:srgbClr val="F24300"/>
                </a:solidFill>
                <a:latin typeface="TT Commons Pro Expanded"/>
                <a:ea typeface="TT Commons Pro Expanded"/>
                <a:cs typeface="TT Commons Pro Expanded"/>
                <a:sym typeface="TT Commons Pro Expanded"/>
              </a:rPr>
              <a:t>ACCURACY: 75.83%</a:t>
            </a:r>
          </a:p>
          <a:p>
            <a:pPr algn="ctr">
              <a:lnSpc>
                <a:spcPts val="3573"/>
              </a:lnSpc>
              <a:spcBef>
                <a:spcPct val="0"/>
              </a:spcBef>
            </a:pPr>
            <a:r>
              <a:rPr lang="en-US" sz="2552">
                <a:solidFill>
                  <a:srgbClr val="F24300"/>
                </a:solidFill>
                <a:latin typeface="TT Commons Pro Expanded"/>
                <a:ea typeface="TT Commons Pro Expanded"/>
                <a:cs typeface="TT Commons Pro Expanded"/>
                <a:sym typeface="TT Commons Pro Expanded"/>
              </a:rPr>
              <a:t>LOSS: 83.28%</a:t>
            </a:r>
          </a:p>
          <a:p>
            <a:pPr algn="ctr">
              <a:lnSpc>
                <a:spcPts val="2588"/>
              </a:lnSpc>
              <a:spcBef>
                <a:spcPct val="0"/>
              </a:spcBef>
            </a:pPr>
          </a:p>
          <a:p>
            <a:pPr algn="ctr">
              <a:lnSpc>
                <a:spcPts val="2588"/>
              </a:lnSpc>
              <a:spcBef>
                <a:spcPct val="0"/>
              </a:spcBef>
            </a:pPr>
          </a:p>
          <a:p>
            <a:pPr algn="ctr">
              <a:lnSpc>
                <a:spcPts val="2588"/>
              </a:lnSpc>
              <a:spcBef>
                <a:spcPct val="0"/>
              </a:spcBef>
            </a:pPr>
          </a:p>
        </p:txBody>
      </p:sp>
      <p:sp>
        <p:nvSpPr>
          <p:cNvPr name="TextBox 20" id="20"/>
          <p:cNvSpPr txBox="true"/>
          <p:nvPr/>
        </p:nvSpPr>
        <p:spPr>
          <a:xfrm rot="0">
            <a:off x="2700967" y="5095875"/>
            <a:ext cx="5471612" cy="3489326"/>
          </a:xfrm>
          <a:prstGeom prst="rect">
            <a:avLst/>
          </a:prstGeom>
        </p:spPr>
        <p:txBody>
          <a:bodyPr anchor="t" rtlCol="false" tIns="0" lIns="0" bIns="0" rIns="0">
            <a:spAutoFit/>
          </a:bodyPr>
          <a:lstStyle/>
          <a:p>
            <a:pPr algn="ctr">
              <a:lnSpc>
                <a:spcPts val="3499"/>
              </a:lnSpc>
              <a:spcBef>
                <a:spcPct val="0"/>
              </a:spcBef>
            </a:pPr>
            <a:r>
              <a:rPr lang="en-US" sz="2499">
                <a:solidFill>
                  <a:srgbClr val="00BF63"/>
                </a:solidFill>
                <a:latin typeface="TT Commons Pro Expanded"/>
                <a:ea typeface="TT Commons Pro Expanded"/>
                <a:cs typeface="TT Commons Pro Expanded"/>
                <a:sym typeface="TT Commons Pro Expanded"/>
              </a:rPr>
              <a:t>TRAINING LOSS CONTINUES TO DECREASE, WHILE VALIDATION LOSS STABILIZES: A SIGN THAT DROPOUT IS HELPING TO CONTAIN OVERFITTING. ACCURACY IN VALIDATION REMAINS STEADY AT AROUND 76%.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48174" y="8065539"/>
            <a:ext cx="1170759" cy="1217955"/>
          </a:xfrm>
          <a:custGeom>
            <a:avLst/>
            <a:gdLst/>
            <a:ahLst/>
            <a:cxnLst/>
            <a:rect r="r" b="b" t="t" l="l"/>
            <a:pathLst>
              <a:path h="1217955" w="1170759">
                <a:moveTo>
                  <a:pt x="0" y="0"/>
                </a:moveTo>
                <a:lnTo>
                  <a:pt x="1170759" y="0"/>
                </a:lnTo>
                <a:lnTo>
                  <a:pt x="1170759" y="1217954"/>
                </a:lnTo>
                <a:lnTo>
                  <a:pt x="0" y="1217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4" id="4"/>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TextBox 5" id="5"/>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6" id="6"/>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7" id="7"/>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Freeform 8" id="8"/>
          <p:cNvSpPr/>
          <p:nvPr/>
        </p:nvSpPr>
        <p:spPr>
          <a:xfrm flipH="false" flipV="false" rot="-4010882">
            <a:off x="10762105" y="-13046698"/>
            <a:ext cx="17020816" cy="16866081"/>
          </a:xfrm>
          <a:custGeom>
            <a:avLst/>
            <a:gdLst/>
            <a:ahLst/>
            <a:cxnLst/>
            <a:rect r="r" b="b" t="t" l="l"/>
            <a:pathLst>
              <a:path h="16866081" w="17020816">
                <a:moveTo>
                  <a:pt x="0" y="0"/>
                </a:moveTo>
                <a:lnTo>
                  <a:pt x="17020816" y="0"/>
                </a:lnTo>
                <a:lnTo>
                  <a:pt x="17020816" y="16866081"/>
                </a:lnTo>
                <a:lnTo>
                  <a:pt x="0" y="168660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41041">
            <a:off x="-6459246" y="5164017"/>
            <a:ext cx="16414578" cy="16265355"/>
          </a:xfrm>
          <a:custGeom>
            <a:avLst/>
            <a:gdLst/>
            <a:ahLst/>
            <a:cxnLst/>
            <a:rect r="r" b="b" t="t" l="l"/>
            <a:pathLst>
              <a:path h="16265355" w="16414578">
                <a:moveTo>
                  <a:pt x="0" y="0"/>
                </a:moveTo>
                <a:lnTo>
                  <a:pt x="16414578" y="0"/>
                </a:lnTo>
                <a:lnTo>
                  <a:pt x="16414578" y="16265355"/>
                </a:lnTo>
                <a:lnTo>
                  <a:pt x="0" y="162653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6965368" y="1404938"/>
            <a:ext cx="7510180" cy="788037"/>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TT Commons Pro Expanded"/>
                <a:ea typeface="TT Commons Pro Expanded"/>
                <a:cs typeface="TT Commons Pro Expanded"/>
                <a:sym typeface="TT Commons Pro Expanded"/>
              </a:rPr>
              <a:t>FOURTH MODEL </a:t>
            </a:r>
          </a:p>
        </p:txBody>
      </p:sp>
      <p:sp>
        <p:nvSpPr>
          <p:cNvPr name="TextBox 11" id="11"/>
          <p:cNvSpPr txBox="true"/>
          <p:nvPr/>
        </p:nvSpPr>
        <p:spPr>
          <a:xfrm rot="0">
            <a:off x="12877628" y="3944261"/>
            <a:ext cx="4579207" cy="3394061"/>
          </a:xfrm>
          <a:prstGeom prst="rect">
            <a:avLst/>
          </a:prstGeom>
        </p:spPr>
        <p:txBody>
          <a:bodyPr anchor="t" rtlCol="false" tIns="0" lIns="0" bIns="0" rIns="0">
            <a:spAutoFit/>
          </a:bodyPr>
          <a:lstStyle/>
          <a:p>
            <a:pPr algn="ctr">
              <a:lnSpc>
                <a:spcPts val="3500"/>
              </a:lnSpc>
              <a:spcBef>
                <a:spcPct val="0"/>
              </a:spcBef>
            </a:pPr>
          </a:p>
          <a:p>
            <a:pPr algn="ctr">
              <a:lnSpc>
                <a:spcPts val="3500"/>
              </a:lnSpc>
              <a:spcBef>
                <a:spcPct val="0"/>
              </a:spcBef>
            </a:pPr>
            <a:r>
              <a:rPr lang="en-US" sz="2500">
                <a:solidFill>
                  <a:srgbClr val="000000"/>
                </a:solidFill>
                <a:latin typeface="TT Commons Pro Expanded"/>
                <a:ea typeface="TT Commons Pro Expanded"/>
                <a:cs typeface="TT Commons Pro Expanded"/>
                <a:sym typeface="TT Commons Pro Expanded"/>
              </a:rPr>
              <a:t> </a:t>
            </a:r>
          </a:p>
          <a:p>
            <a:pPr algn="ctr">
              <a:lnSpc>
                <a:spcPts val="4830"/>
              </a:lnSpc>
              <a:spcBef>
                <a:spcPct val="0"/>
              </a:spcBef>
            </a:pPr>
            <a:r>
              <a:rPr lang="en-US" sz="3450">
                <a:solidFill>
                  <a:srgbClr val="F24300"/>
                </a:solidFill>
                <a:latin typeface="TT Commons Pro Expanded"/>
                <a:ea typeface="TT Commons Pro Expanded"/>
                <a:cs typeface="TT Commons Pro Expanded"/>
                <a:sym typeface="TT Commons Pro Expanded"/>
              </a:rPr>
              <a:t>ACCURACY: 80.50%</a:t>
            </a:r>
          </a:p>
          <a:p>
            <a:pPr algn="ctr">
              <a:lnSpc>
                <a:spcPts val="4834"/>
              </a:lnSpc>
              <a:spcBef>
                <a:spcPct val="0"/>
              </a:spcBef>
            </a:pPr>
            <a:r>
              <a:rPr lang="en-US" sz="3453">
                <a:solidFill>
                  <a:srgbClr val="F24300"/>
                </a:solidFill>
                <a:latin typeface="TT Commons Pro Expanded"/>
                <a:ea typeface="TT Commons Pro Expanded"/>
                <a:cs typeface="TT Commons Pro Expanded"/>
                <a:sym typeface="TT Commons Pro Expanded"/>
              </a:rPr>
              <a:t>LOSS: 75.71%</a:t>
            </a:r>
          </a:p>
          <a:p>
            <a:pPr algn="ctr">
              <a:lnSpc>
                <a:spcPts val="3500"/>
              </a:lnSpc>
              <a:spcBef>
                <a:spcPct val="0"/>
              </a:spcBef>
            </a:pPr>
          </a:p>
          <a:p>
            <a:pPr algn="ctr">
              <a:lnSpc>
                <a:spcPts val="3500"/>
              </a:lnSpc>
              <a:spcBef>
                <a:spcPct val="0"/>
              </a:spcBef>
            </a:pPr>
          </a:p>
          <a:p>
            <a:pPr algn="ctr">
              <a:lnSpc>
                <a:spcPts val="3500"/>
              </a:lnSpc>
              <a:spcBef>
                <a:spcPct val="0"/>
              </a:spcBef>
            </a:pPr>
          </a:p>
        </p:txBody>
      </p:sp>
      <p:graphicFrame>
        <p:nvGraphicFramePr>
          <p:cNvPr name="Table 12" id="12"/>
          <p:cNvGraphicFramePr>
            <a:graphicFrameLocks noGrp="true"/>
          </p:cNvGraphicFramePr>
          <p:nvPr/>
        </p:nvGraphicFramePr>
        <p:xfrm>
          <a:off x="2470203" y="3117167"/>
          <a:ext cx="6607524" cy="4243388"/>
        </p:xfrm>
        <a:graphic>
          <a:graphicData uri="http://schemas.openxmlformats.org/drawingml/2006/table">
            <a:tbl>
              <a:tblPr/>
              <a:tblGrid>
                <a:gridCol w="6607524"/>
              </a:tblGrid>
              <a:tr h="848678">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ADDITIONAL IMPROVEMENTS</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48678">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+Kernel regularizer L2</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848678">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 Conv2D Layers : up to 256 filters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848678">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 GlobalAveragePooling2D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848678">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+Final Dense Layer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bl>
          </a:graphicData>
        </a:graphic>
      </p:graphicFrame>
      <p:sp>
        <p:nvSpPr>
          <p:cNvPr name="TextBox 13" id="13"/>
          <p:cNvSpPr txBox="true"/>
          <p:nvPr/>
        </p:nvSpPr>
        <p:spPr>
          <a:xfrm rot="0">
            <a:off x="13118933" y="7461031"/>
            <a:ext cx="4546113" cy="2369820"/>
          </a:xfrm>
          <a:prstGeom prst="rect">
            <a:avLst/>
          </a:prstGeom>
        </p:spPr>
        <p:txBody>
          <a:bodyPr anchor="t" rtlCol="false" tIns="0" lIns="0" bIns="0" rIns="0">
            <a:spAutoFit/>
          </a:bodyPr>
          <a:lstStyle/>
          <a:p>
            <a:pPr algn="ctr">
              <a:lnSpc>
                <a:spcPts val="3779"/>
              </a:lnSpc>
              <a:spcBef>
                <a:spcPct val="0"/>
              </a:spcBef>
            </a:pPr>
            <a:r>
              <a:rPr lang="en-US" sz="2699">
                <a:solidFill>
                  <a:srgbClr val="00BF63"/>
                </a:solidFill>
                <a:latin typeface="TT Commons Pro Expanded"/>
                <a:ea typeface="TT Commons Pro Expanded"/>
                <a:cs typeface="TT Commons Pro Expanded"/>
                <a:sym typeface="TT Commons Pro Expanded"/>
              </a:rPr>
              <a:t>L2 PENALIZES EXCESSIVELY LARGE WEIGHTS </a:t>
            </a:r>
          </a:p>
          <a:p>
            <a:pPr algn="ctr">
              <a:lnSpc>
                <a:spcPts val="3779"/>
              </a:lnSpc>
              <a:spcBef>
                <a:spcPct val="0"/>
              </a:spcBef>
            </a:pPr>
            <a:r>
              <a:rPr lang="en-US" sz="2699">
                <a:solidFill>
                  <a:srgbClr val="00BF63"/>
                </a:solidFill>
                <a:latin typeface="TT Commons Pro Expanded"/>
                <a:ea typeface="TT Commons Pro Expanded"/>
                <a:cs typeface="TT Commons Pro Expanded"/>
                <a:sym typeface="TT Commons Pro Expanded"/>
              </a:rPr>
              <a:t>HELPS AVOID OVERFITTING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962901" cy="10287000"/>
          </a:xfrm>
          <a:prstGeom prst="rect">
            <a:avLst/>
          </a:prstGeom>
          <a:solidFill>
            <a:srgbClr val="F4F4F4"/>
          </a:solidFill>
        </p:spPr>
      </p:sp>
      <p:sp>
        <p:nvSpPr>
          <p:cNvPr name="TextBox 3" id="3"/>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4" id="4"/>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2"/>
            <a:stretch>
              <a:fillRect l="0" t="0" r="0" b="0"/>
            </a:stretch>
          </a:blipFill>
        </p:spPr>
      </p:sp>
      <p:sp>
        <p:nvSpPr>
          <p:cNvPr name="Freeform 5" id="5"/>
          <p:cNvSpPr/>
          <p:nvPr/>
        </p:nvSpPr>
        <p:spPr>
          <a:xfrm flipH="false" flipV="false" rot="0">
            <a:off x="684570" y="2435344"/>
            <a:ext cx="8459430" cy="7641997"/>
          </a:xfrm>
          <a:custGeom>
            <a:avLst/>
            <a:gdLst/>
            <a:ahLst/>
            <a:cxnLst/>
            <a:rect r="r" b="b" t="t" l="l"/>
            <a:pathLst>
              <a:path h="7641997" w="8459430">
                <a:moveTo>
                  <a:pt x="0" y="0"/>
                </a:moveTo>
                <a:lnTo>
                  <a:pt x="8459430" y="0"/>
                </a:lnTo>
                <a:lnTo>
                  <a:pt x="8459430" y="7641997"/>
                </a:lnTo>
                <a:lnTo>
                  <a:pt x="0" y="7641997"/>
                </a:lnTo>
                <a:lnTo>
                  <a:pt x="0" y="0"/>
                </a:lnTo>
                <a:close/>
              </a:path>
            </a:pathLst>
          </a:custGeom>
          <a:blipFill>
            <a:blip r:embed="rId3"/>
            <a:stretch>
              <a:fillRect l="-397" t="0" r="-397" b="0"/>
            </a:stretch>
          </a:blipFill>
        </p:spPr>
      </p:sp>
      <p:sp>
        <p:nvSpPr>
          <p:cNvPr name="Freeform 6" id="6"/>
          <p:cNvSpPr/>
          <p:nvPr/>
        </p:nvSpPr>
        <p:spPr>
          <a:xfrm flipH="false" flipV="false" rot="0">
            <a:off x="9379548" y="3594253"/>
            <a:ext cx="8588642" cy="3605064"/>
          </a:xfrm>
          <a:custGeom>
            <a:avLst/>
            <a:gdLst/>
            <a:ahLst/>
            <a:cxnLst/>
            <a:rect r="r" b="b" t="t" l="l"/>
            <a:pathLst>
              <a:path h="3605064" w="8588642">
                <a:moveTo>
                  <a:pt x="0" y="0"/>
                </a:moveTo>
                <a:lnTo>
                  <a:pt x="8588642" y="0"/>
                </a:lnTo>
                <a:lnTo>
                  <a:pt x="8588642" y="3605064"/>
                </a:lnTo>
                <a:lnTo>
                  <a:pt x="0" y="3605064"/>
                </a:lnTo>
                <a:lnTo>
                  <a:pt x="0" y="0"/>
                </a:lnTo>
                <a:close/>
              </a:path>
            </a:pathLst>
          </a:custGeom>
          <a:blipFill>
            <a:blip r:embed="rId4"/>
            <a:stretch>
              <a:fillRect l="0" t="0" r="-5039" b="-3539"/>
            </a:stretch>
          </a:blipFill>
        </p:spPr>
      </p:sp>
      <p:sp>
        <p:nvSpPr>
          <p:cNvPr name="TextBox 7" id="7"/>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8" id="8"/>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9" id="9"/>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TextBox 10" id="10"/>
          <p:cNvSpPr txBox="true"/>
          <p:nvPr/>
        </p:nvSpPr>
        <p:spPr>
          <a:xfrm rot="0">
            <a:off x="6383111" y="1248092"/>
            <a:ext cx="11904889" cy="788037"/>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TT Commons Pro Expanded"/>
                <a:ea typeface="TT Commons Pro Expanded"/>
                <a:cs typeface="TT Commons Pro Expanded"/>
                <a:sym typeface="TT Commons Pro Expanded"/>
              </a:rPr>
              <a:t>FINAL  MODEL BEFORE FINE-TUNING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2684340" y="-1779210"/>
            <a:ext cx="8706537" cy="7614263"/>
          </a:xfrm>
          <a:custGeom>
            <a:avLst/>
            <a:gdLst/>
            <a:ahLst/>
            <a:cxnLst/>
            <a:rect r="r" b="b" t="t" l="l"/>
            <a:pathLst>
              <a:path h="7614263" w="8706537">
                <a:moveTo>
                  <a:pt x="0" y="0"/>
                </a:moveTo>
                <a:lnTo>
                  <a:pt x="8706537" y="0"/>
                </a:lnTo>
                <a:lnTo>
                  <a:pt x="8706537" y="7614263"/>
                </a:lnTo>
                <a:lnTo>
                  <a:pt x="0" y="76142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752116" y="3213371"/>
          <a:ext cx="8628831" cy="2939415"/>
        </p:xfrm>
        <a:graphic>
          <a:graphicData uri="http://schemas.openxmlformats.org/drawingml/2006/table">
            <a:tbl>
              <a:tblPr/>
              <a:tblGrid>
                <a:gridCol w="3149703"/>
                <a:gridCol w="5479128"/>
              </a:tblGrid>
              <a:tr h="850481">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Batch Normalization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After every layer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1238453">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Data Augmentation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i="true">
                          <a:solidFill>
                            <a:srgbClr val="000000"/>
                          </a:solidFill>
                          <a:latin typeface="IBM Plex Sans Italics"/>
                          <a:ea typeface="IBM Plex Sans Italics"/>
                          <a:cs typeface="IBM Plex Sans Italics"/>
                          <a:sym typeface="IBM Plex Sans Italics"/>
                        </a:rPr>
                        <a:t>ImageDataGenerator: rotation , shift, flip</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850481">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EarlyStopping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i="true">
                          <a:solidFill>
                            <a:srgbClr val="000000"/>
                          </a:solidFill>
                          <a:latin typeface="IBM Plex Sans Italics"/>
                          <a:ea typeface="IBM Plex Sans Italics"/>
                          <a:cs typeface="IBM Plex Sans Italics"/>
                          <a:sym typeface="IBM Plex Sans Italics"/>
                        </a:rPr>
                        <a:t>In order to avoid overfitting</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bl>
          </a:graphicData>
        </a:graphic>
      </p:graphicFrame>
      <p:sp>
        <p:nvSpPr>
          <p:cNvPr name="TextBox 4" id="4"/>
          <p:cNvSpPr txBox="true"/>
          <p:nvPr/>
        </p:nvSpPr>
        <p:spPr>
          <a:xfrm rot="0">
            <a:off x="7436894" y="1500188"/>
            <a:ext cx="8156388"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000000"/>
                </a:solidFill>
                <a:latin typeface="IBM Plex Sans"/>
                <a:ea typeface="IBM Plex Sans"/>
                <a:cs typeface="IBM Plex Sans"/>
                <a:sym typeface="IBM Plex Sans"/>
              </a:rPr>
              <a:t>IMPROVEMENTS </a:t>
            </a:r>
          </a:p>
        </p:txBody>
      </p:sp>
      <p:sp>
        <p:nvSpPr>
          <p:cNvPr name="TextBox 5" id="5"/>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6" id="6"/>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TextBox 7" id="7"/>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8" id="8"/>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9" id="9"/>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TextBox 10" id="10"/>
          <p:cNvSpPr txBox="true"/>
          <p:nvPr/>
        </p:nvSpPr>
        <p:spPr>
          <a:xfrm rot="0">
            <a:off x="10394737" y="3165746"/>
            <a:ext cx="4579207" cy="3394061"/>
          </a:xfrm>
          <a:prstGeom prst="rect">
            <a:avLst/>
          </a:prstGeom>
        </p:spPr>
        <p:txBody>
          <a:bodyPr anchor="t" rtlCol="false" tIns="0" lIns="0" bIns="0" rIns="0">
            <a:spAutoFit/>
          </a:bodyPr>
          <a:lstStyle/>
          <a:p>
            <a:pPr algn="ctr">
              <a:lnSpc>
                <a:spcPts val="3500"/>
              </a:lnSpc>
              <a:spcBef>
                <a:spcPct val="0"/>
              </a:spcBef>
            </a:pPr>
          </a:p>
          <a:p>
            <a:pPr algn="ctr">
              <a:lnSpc>
                <a:spcPts val="3500"/>
              </a:lnSpc>
              <a:spcBef>
                <a:spcPct val="0"/>
              </a:spcBef>
            </a:pPr>
            <a:r>
              <a:rPr lang="en-US" sz="2500">
                <a:solidFill>
                  <a:srgbClr val="000000"/>
                </a:solidFill>
                <a:latin typeface="TT Commons Pro Expanded"/>
                <a:ea typeface="TT Commons Pro Expanded"/>
                <a:cs typeface="TT Commons Pro Expanded"/>
                <a:sym typeface="TT Commons Pro Expanded"/>
              </a:rPr>
              <a:t> </a:t>
            </a:r>
          </a:p>
          <a:p>
            <a:pPr algn="ctr">
              <a:lnSpc>
                <a:spcPts val="4830"/>
              </a:lnSpc>
              <a:spcBef>
                <a:spcPct val="0"/>
              </a:spcBef>
            </a:pPr>
            <a:r>
              <a:rPr lang="en-US" sz="3450">
                <a:solidFill>
                  <a:srgbClr val="F24300"/>
                </a:solidFill>
                <a:latin typeface="TT Commons Pro Expanded"/>
                <a:ea typeface="TT Commons Pro Expanded"/>
                <a:cs typeface="TT Commons Pro Expanded"/>
                <a:sym typeface="TT Commons Pro Expanded"/>
              </a:rPr>
              <a:t>ACCURACY: 84.08%</a:t>
            </a:r>
          </a:p>
          <a:p>
            <a:pPr algn="ctr">
              <a:lnSpc>
                <a:spcPts val="4834"/>
              </a:lnSpc>
              <a:spcBef>
                <a:spcPct val="0"/>
              </a:spcBef>
            </a:pPr>
            <a:r>
              <a:rPr lang="en-US" sz="3453">
                <a:solidFill>
                  <a:srgbClr val="F24300"/>
                </a:solidFill>
                <a:latin typeface="TT Commons Pro Expanded"/>
                <a:ea typeface="TT Commons Pro Expanded"/>
                <a:cs typeface="TT Commons Pro Expanded"/>
                <a:sym typeface="TT Commons Pro Expanded"/>
              </a:rPr>
              <a:t>LOSS: 53.24%</a:t>
            </a:r>
          </a:p>
          <a:p>
            <a:pPr algn="ctr">
              <a:lnSpc>
                <a:spcPts val="3500"/>
              </a:lnSpc>
              <a:spcBef>
                <a:spcPct val="0"/>
              </a:spcBef>
            </a:pPr>
          </a:p>
          <a:p>
            <a:pPr algn="ctr">
              <a:lnSpc>
                <a:spcPts val="3500"/>
              </a:lnSpc>
              <a:spcBef>
                <a:spcPct val="0"/>
              </a:spcBef>
            </a:pPr>
          </a:p>
          <a:p>
            <a:pPr algn="ctr">
              <a:lnSpc>
                <a:spcPts val="3500"/>
              </a:lnSpc>
              <a:spcBef>
                <a:spcPct val="0"/>
              </a:spcBef>
            </a:pPr>
          </a:p>
        </p:txBody>
      </p:sp>
      <p:sp>
        <p:nvSpPr>
          <p:cNvPr name="TextBox 11" id="11"/>
          <p:cNvSpPr txBox="true"/>
          <p:nvPr/>
        </p:nvSpPr>
        <p:spPr>
          <a:xfrm rot="0">
            <a:off x="10298803" y="6124211"/>
            <a:ext cx="6738806" cy="2896892"/>
          </a:xfrm>
          <a:prstGeom prst="rect">
            <a:avLst/>
          </a:prstGeom>
        </p:spPr>
        <p:txBody>
          <a:bodyPr anchor="t" rtlCol="false" tIns="0" lIns="0" bIns="0" rIns="0">
            <a:spAutoFit/>
          </a:bodyPr>
          <a:lstStyle/>
          <a:p>
            <a:pPr algn="ctr">
              <a:lnSpc>
                <a:spcPts val="2553"/>
              </a:lnSpc>
              <a:spcBef>
                <a:spcPct val="0"/>
              </a:spcBef>
            </a:pPr>
            <a:r>
              <a:rPr lang="en-US" sz="1824">
                <a:solidFill>
                  <a:srgbClr val="000000"/>
                </a:solidFill>
                <a:latin typeface="TT Commons Pro Expanded"/>
                <a:ea typeface="TT Commons Pro Expanded"/>
                <a:cs typeface="TT Commons Pro Expanded"/>
                <a:sym typeface="TT Commons Pro Expanded"/>
              </a:rPr>
              <a:t>  </a:t>
            </a:r>
            <a:r>
              <a:rPr lang="en-US" sz="1824">
                <a:solidFill>
                  <a:srgbClr val="00BF63"/>
                </a:solidFill>
                <a:latin typeface="TT Commons Pro Expanded"/>
                <a:ea typeface="TT Commons Pro Expanded"/>
                <a:cs typeface="TT Commons Pro Expanded"/>
                <a:sym typeface="TT Commons Pro Expanded"/>
              </a:rPr>
              <a:t>THE  MODEL’S  PERFORMANCE INCREASED BY ADDING EACHI OF THIS TECNIQUE  MORE OF +22% ACCURACY AND REDUCED LOSS. </a:t>
            </a:r>
          </a:p>
          <a:p>
            <a:pPr algn="ctr">
              <a:lnSpc>
                <a:spcPts val="2553"/>
              </a:lnSpc>
              <a:spcBef>
                <a:spcPct val="0"/>
              </a:spcBef>
            </a:pPr>
          </a:p>
          <a:p>
            <a:pPr algn="ctr">
              <a:lnSpc>
                <a:spcPts val="2553"/>
              </a:lnSpc>
              <a:spcBef>
                <a:spcPct val="0"/>
              </a:spcBef>
            </a:pPr>
            <a:r>
              <a:rPr lang="en-US" sz="1824">
                <a:solidFill>
                  <a:srgbClr val="00BF63"/>
                </a:solidFill>
                <a:latin typeface="TT Commons Pro Expanded"/>
                <a:ea typeface="TT Commons Pro Expanded"/>
                <a:cs typeface="TT Commons Pro Expanded"/>
                <a:sym typeface="TT Commons Pro Expanded"/>
              </a:rPr>
              <a:t>✅ INCREASED DEPTH</a:t>
            </a:r>
          </a:p>
          <a:p>
            <a:pPr algn="ctr">
              <a:lnSpc>
                <a:spcPts val="2553"/>
              </a:lnSpc>
              <a:spcBef>
                <a:spcPct val="0"/>
              </a:spcBef>
            </a:pPr>
            <a:r>
              <a:rPr lang="en-US" sz="1824">
                <a:solidFill>
                  <a:srgbClr val="00BF63"/>
                </a:solidFill>
                <a:latin typeface="TT Commons Pro Expanded"/>
                <a:ea typeface="TT Commons Pro Expanded"/>
                <a:cs typeface="TT Commons Pro Expanded"/>
                <a:sym typeface="TT Commons Pro Expanded"/>
              </a:rPr>
              <a:t>✅ DROPOUT AND L2</a:t>
            </a:r>
          </a:p>
          <a:p>
            <a:pPr algn="ctr">
              <a:lnSpc>
                <a:spcPts val="2553"/>
              </a:lnSpc>
              <a:spcBef>
                <a:spcPct val="0"/>
              </a:spcBef>
            </a:pPr>
            <a:r>
              <a:rPr lang="en-US" sz="1824">
                <a:solidFill>
                  <a:srgbClr val="00BF63"/>
                </a:solidFill>
                <a:latin typeface="TT Commons Pro Expanded"/>
                <a:ea typeface="TT Commons Pro Expanded"/>
                <a:cs typeface="TT Commons Pro Expanded"/>
                <a:sym typeface="TT Commons Pro Expanded"/>
              </a:rPr>
              <a:t>✅ BATCH NORMALIZATION</a:t>
            </a:r>
          </a:p>
          <a:p>
            <a:pPr algn="ctr">
              <a:lnSpc>
                <a:spcPts val="2553"/>
              </a:lnSpc>
              <a:spcBef>
                <a:spcPct val="0"/>
              </a:spcBef>
            </a:pPr>
            <a:r>
              <a:rPr lang="en-US" sz="1824">
                <a:solidFill>
                  <a:srgbClr val="00BF63"/>
                </a:solidFill>
                <a:latin typeface="TT Commons Pro Expanded"/>
                <a:ea typeface="TT Commons Pro Expanded"/>
                <a:cs typeface="TT Commons Pro Expanded"/>
                <a:sym typeface="TT Commons Pro Expanded"/>
              </a:rPr>
              <a:t>✅ DATA AUGMENTATION</a:t>
            </a:r>
          </a:p>
          <a:p>
            <a:pPr algn="ctr">
              <a:lnSpc>
                <a:spcPts val="2553"/>
              </a:lnSpc>
              <a:spcBef>
                <a:spcPct val="0"/>
              </a:spcBef>
            </a:pPr>
            <a:r>
              <a:rPr lang="en-US" sz="1824">
                <a:solidFill>
                  <a:srgbClr val="00BF63"/>
                </a:solidFill>
                <a:latin typeface="TT Commons Pro Expanded"/>
                <a:ea typeface="TT Commons Pro Expanded"/>
                <a:cs typeface="TT Commons Pro Expanded"/>
                <a:sym typeface="TT Commons Pro Expanded"/>
              </a:rPr>
              <a:t>✅ EARLY STOPPING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95818" y="3287954"/>
            <a:ext cx="11384238" cy="9252281"/>
          </a:xfrm>
          <a:custGeom>
            <a:avLst/>
            <a:gdLst/>
            <a:ahLst/>
            <a:cxnLst/>
            <a:rect r="r" b="b" t="t" l="l"/>
            <a:pathLst>
              <a:path h="9252281" w="11384238">
                <a:moveTo>
                  <a:pt x="0" y="0"/>
                </a:moveTo>
                <a:lnTo>
                  <a:pt x="11384238" y="0"/>
                </a:lnTo>
                <a:lnTo>
                  <a:pt x="11384238" y="9252280"/>
                </a:lnTo>
                <a:lnTo>
                  <a:pt x="0" y="9252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4" id="4"/>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Freeform 5" id="5"/>
          <p:cNvSpPr/>
          <p:nvPr/>
        </p:nvSpPr>
        <p:spPr>
          <a:xfrm flipH="false" flipV="false" rot="0">
            <a:off x="10046540" y="2602347"/>
            <a:ext cx="7212760" cy="5629705"/>
          </a:xfrm>
          <a:custGeom>
            <a:avLst/>
            <a:gdLst/>
            <a:ahLst/>
            <a:cxnLst/>
            <a:rect r="r" b="b" t="t" l="l"/>
            <a:pathLst>
              <a:path h="5629705" w="7212760">
                <a:moveTo>
                  <a:pt x="0" y="0"/>
                </a:moveTo>
                <a:lnTo>
                  <a:pt x="7212760" y="0"/>
                </a:lnTo>
                <a:lnTo>
                  <a:pt x="7212760" y="5629705"/>
                </a:lnTo>
                <a:lnTo>
                  <a:pt x="0" y="5629705"/>
                </a:lnTo>
                <a:lnTo>
                  <a:pt x="0" y="0"/>
                </a:lnTo>
                <a:close/>
              </a:path>
            </a:pathLst>
          </a:custGeom>
          <a:blipFill>
            <a:blip r:embed="rId5"/>
            <a:stretch>
              <a:fillRect l="0" t="0" r="-2700" b="0"/>
            </a:stretch>
          </a:blipFill>
        </p:spPr>
      </p:sp>
      <p:sp>
        <p:nvSpPr>
          <p:cNvPr name="Freeform 6" id="6"/>
          <p:cNvSpPr/>
          <p:nvPr/>
        </p:nvSpPr>
        <p:spPr>
          <a:xfrm flipH="false" flipV="false" rot="0">
            <a:off x="1028700" y="2517634"/>
            <a:ext cx="7760963" cy="5799129"/>
          </a:xfrm>
          <a:custGeom>
            <a:avLst/>
            <a:gdLst/>
            <a:ahLst/>
            <a:cxnLst/>
            <a:rect r="r" b="b" t="t" l="l"/>
            <a:pathLst>
              <a:path h="5799129" w="7760963">
                <a:moveTo>
                  <a:pt x="0" y="0"/>
                </a:moveTo>
                <a:lnTo>
                  <a:pt x="7760963" y="0"/>
                </a:lnTo>
                <a:lnTo>
                  <a:pt x="7760963" y="5799130"/>
                </a:lnTo>
                <a:lnTo>
                  <a:pt x="0" y="5799130"/>
                </a:lnTo>
                <a:lnTo>
                  <a:pt x="0" y="0"/>
                </a:lnTo>
                <a:close/>
              </a:path>
            </a:pathLst>
          </a:custGeom>
          <a:blipFill>
            <a:blip r:embed="rId6"/>
            <a:stretch>
              <a:fillRect l="0" t="0" r="0" b="0"/>
            </a:stretch>
          </a:blipFill>
        </p:spPr>
      </p:sp>
      <p:sp>
        <p:nvSpPr>
          <p:cNvPr name="TextBox 7" id="7"/>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8" id="8"/>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9" id="9"/>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3615623">
            <a:off x="-5622059" y="4243411"/>
            <a:ext cx="14327238" cy="11175245"/>
          </a:xfrm>
          <a:custGeom>
            <a:avLst/>
            <a:gdLst/>
            <a:ahLst/>
            <a:cxnLst/>
            <a:rect r="r" b="b" t="t" l="l"/>
            <a:pathLst>
              <a:path h="11175245" w="14327238">
                <a:moveTo>
                  <a:pt x="0" y="11175245"/>
                </a:moveTo>
                <a:lnTo>
                  <a:pt x="14327238" y="11175245"/>
                </a:lnTo>
                <a:lnTo>
                  <a:pt x="14327238" y="0"/>
                </a:lnTo>
                <a:lnTo>
                  <a:pt x="0" y="0"/>
                </a:lnTo>
                <a:lnTo>
                  <a:pt x="0" y="111752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4" id="4"/>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Freeform 5" id="5"/>
          <p:cNvSpPr/>
          <p:nvPr/>
        </p:nvSpPr>
        <p:spPr>
          <a:xfrm flipH="false" flipV="false" rot="0">
            <a:off x="10597277" y="2557979"/>
            <a:ext cx="6915171" cy="6206366"/>
          </a:xfrm>
          <a:custGeom>
            <a:avLst/>
            <a:gdLst/>
            <a:ahLst/>
            <a:cxnLst/>
            <a:rect r="r" b="b" t="t" l="l"/>
            <a:pathLst>
              <a:path h="6206366" w="6915171">
                <a:moveTo>
                  <a:pt x="0" y="0"/>
                </a:moveTo>
                <a:lnTo>
                  <a:pt x="6915171" y="0"/>
                </a:lnTo>
                <a:lnTo>
                  <a:pt x="6915171" y="6206366"/>
                </a:lnTo>
                <a:lnTo>
                  <a:pt x="0" y="6206366"/>
                </a:lnTo>
                <a:lnTo>
                  <a:pt x="0" y="0"/>
                </a:lnTo>
                <a:close/>
              </a:path>
            </a:pathLst>
          </a:custGeom>
          <a:blipFill>
            <a:blip r:embed="rId5"/>
            <a:stretch>
              <a:fillRect l="0" t="0" r="0" b="0"/>
            </a:stretch>
          </a:blipFill>
        </p:spPr>
      </p:sp>
      <p:sp>
        <p:nvSpPr>
          <p:cNvPr name="Freeform 6" id="6"/>
          <p:cNvSpPr/>
          <p:nvPr/>
        </p:nvSpPr>
        <p:spPr>
          <a:xfrm flipH="false" flipV="false" rot="0">
            <a:off x="1013317" y="3176535"/>
            <a:ext cx="8933492" cy="4969255"/>
          </a:xfrm>
          <a:custGeom>
            <a:avLst/>
            <a:gdLst/>
            <a:ahLst/>
            <a:cxnLst/>
            <a:rect r="r" b="b" t="t" l="l"/>
            <a:pathLst>
              <a:path h="4969255" w="8933492">
                <a:moveTo>
                  <a:pt x="0" y="0"/>
                </a:moveTo>
                <a:lnTo>
                  <a:pt x="8933492" y="0"/>
                </a:lnTo>
                <a:lnTo>
                  <a:pt x="8933492" y="4969255"/>
                </a:lnTo>
                <a:lnTo>
                  <a:pt x="0" y="4969255"/>
                </a:lnTo>
                <a:lnTo>
                  <a:pt x="0" y="0"/>
                </a:lnTo>
                <a:close/>
              </a:path>
            </a:pathLst>
          </a:custGeom>
          <a:blipFill>
            <a:blip r:embed="rId6"/>
            <a:stretch>
              <a:fillRect l="0" t="0" r="0" b="0"/>
            </a:stretch>
          </a:blipFill>
        </p:spPr>
      </p:sp>
      <p:sp>
        <p:nvSpPr>
          <p:cNvPr name="TextBox 7" id="7"/>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8" id="8"/>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9" id="9"/>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3" id="3"/>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2"/>
            <a:stretch>
              <a:fillRect l="0" t="0" r="0" b="0"/>
            </a:stretch>
          </a:blipFill>
        </p:spPr>
      </p:sp>
      <p:sp>
        <p:nvSpPr>
          <p:cNvPr name="TextBox 4" id="4"/>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5" id="5"/>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6" id="6"/>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Freeform 7" id="7"/>
          <p:cNvSpPr/>
          <p:nvPr/>
        </p:nvSpPr>
        <p:spPr>
          <a:xfrm flipH="false" flipV="false" rot="-4010882">
            <a:off x="10762105" y="-13046698"/>
            <a:ext cx="17020816" cy="16866081"/>
          </a:xfrm>
          <a:custGeom>
            <a:avLst/>
            <a:gdLst/>
            <a:ahLst/>
            <a:cxnLst/>
            <a:rect r="r" b="b" t="t" l="l"/>
            <a:pathLst>
              <a:path h="16866081" w="17020816">
                <a:moveTo>
                  <a:pt x="0" y="0"/>
                </a:moveTo>
                <a:lnTo>
                  <a:pt x="17020816" y="0"/>
                </a:lnTo>
                <a:lnTo>
                  <a:pt x="17020816" y="16866081"/>
                </a:lnTo>
                <a:lnTo>
                  <a:pt x="0" y="168660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341041">
            <a:off x="-6351493" y="5164017"/>
            <a:ext cx="16414578" cy="16265355"/>
          </a:xfrm>
          <a:custGeom>
            <a:avLst/>
            <a:gdLst/>
            <a:ahLst/>
            <a:cxnLst/>
            <a:rect r="r" b="b" t="t" l="l"/>
            <a:pathLst>
              <a:path h="16265355" w="16414578">
                <a:moveTo>
                  <a:pt x="0" y="0"/>
                </a:moveTo>
                <a:lnTo>
                  <a:pt x="16414579" y="0"/>
                </a:lnTo>
                <a:lnTo>
                  <a:pt x="16414579" y="16265355"/>
                </a:lnTo>
                <a:lnTo>
                  <a:pt x="0" y="16265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5388910" y="1456807"/>
            <a:ext cx="7510180" cy="788037"/>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TT Commons Pro Expanded"/>
                <a:ea typeface="TT Commons Pro Expanded"/>
                <a:cs typeface="TT Commons Pro Expanded"/>
                <a:sym typeface="TT Commons Pro Expanded"/>
              </a:rPr>
              <a:t>FINE TUNED MODEL</a:t>
            </a:r>
          </a:p>
        </p:txBody>
      </p:sp>
      <p:sp>
        <p:nvSpPr>
          <p:cNvPr name="TextBox 10" id="10"/>
          <p:cNvSpPr txBox="true"/>
          <p:nvPr/>
        </p:nvSpPr>
        <p:spPr>
          <a:xfrm rot="0">
            <a:off x="4993509" y="4766754"/>
            <a:ext cx="8300982" cy="1893570"/>
          </a:xfrm>
          <a:prstGeom prst="rect">
            <a:avLst/>
          </a:prstGeom>
        </p:spPr>
        <p:txBody>
          <a:bodyPr anchor="t" rtlCol="false" tIns="0" lIns="0" bIns="0" rIns="0">
            <a:spAutoFit/>
          </a:bodyPr>
          <a:lstStyle/>
          <a:p>
            <a:pPr algn="ctr">
              <a:lnSpc>
                <a:spcPts val="3779"/>
              </a:lnSpc>
            </a:pPr>
            <a:r>
              <a:rPr lang="en-US" sz="2699">
                <a:solidFill>
                  <a:srgbClr val="00BF63"/>
                </a:solidFill>
                <a:latin typeface="TT Commons Pro Expanded"/>
                <a:ea typeface="TT Commons Pro Expanded"/>
                <a:cs typeface="TT Commons Pro Expanded"/>
                <a:sym typeface="TT Commons Pro Expanded"/>
              </a:rPr>
              <a:t>TRANSFER LEARNING BASED ON RESNET50</a:t>
            </a:r>
          </a:p>
          <a:p>
            <a:pPr algn="ctr">
              <a:lnSpc>
                <a:spcPts val="3779"/>
              </a:lnSpc>
              <a:spcBef>
                <a:spcPct val="0"/>
              </a:spcBef>
            </a:pPr>
            <a:r>
              <a:rPr lang="en-US" sz="2699">
                <a:solidFill>
                  <a:srgbClr val="00BF63"/>
                </a:solidFill>
                <a:latin typeface="TT Commons Pro Expanded"/>
                <a:ea typeface="TT Commons Pro Expanded"/>
                <a:cs typeface="TT Commons Pro Expanded"/>
                <a:sym typeface="TT Commons Pro Expanded"/>
              </a:rPr>
              <a:t>ADVANCED DATA AUGMENTATION</a:t>
            </a:r>
          </a:p>
          <a:p>
            <a:pPr algn="ctr">
              <a:lnSpc>
                <a:spcPts val="3779"/>
              </a:lnSpc>
              <a:spcBef>
                <a:spcPct val="0"/>
              </a:spcBef>
            </a:pPr>
            <a:r>
              <a:rPr lang="en-US" sz="2699">
                <a:solidFill>
                  <a:srgbClr val="00BF63"/>
                </a:solidFill>
                <a:latin typeface="TT Commons Pro Expanded"/>
                <a:ea typeface="TT Commons Pro Expanded"/>
                <a:cs typeface="TT Commons Pro Expanded"/>
                <a:sym typeface="TT Commons Pro Expanded"/>
              </a:rPr>
              <a:t>TWO-PHASE TRAINING</a:t>
            </a:r>
          </a:p>
          <a:p>
            <a:pPr algn="ctr">
              <a:lnSpc>
                <a:spcPts val="3779"/>
              </a:lnSpc>
              <a:spcBef>
                <a:spcPct val="0"/>
              </a:spcBef>
            </a:pPr>
            <a:r>
              <a:rPr lang="en-US" sz="2699">
                <a:solidFill>
                  <a:srgbClr val="00BF63"/>
                </a:solidFill>
                <a:latin typeface="TT Commons Pro Expanded"/>
                <a:ea typeface="TT Commons Pro Expanded"/>
                <a:cs typeface="TT Commons Pro Expanded"/>
                <a:sym typeface="TT Commons Pro Expanded"/>
              </a:rPr>
              <a:t>DYNAMIC LEARNING RATE</a:t>
            </a:r>
          </a:p>
        </p:txBody>
      </p:sp>
      <p:sp>
        <p:nvSpPr>
          <p:cNvPr name="TextBox 11" id="11"/>
          <p:cNvSpPr txBox="true"/>
          <p:nvPr/>
        </p:nvSpPr>
        <p:spPr>
          <a:xfrm rot="0">
            <a:off x="4072284" y="8132769"/>
            <a:ext cx="10074434"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IMAGES ARE RESIZED TO 224X224 PIXELS FOR RESNET50 COMPATIBILITY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3" id="3"/>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2"/>
            <a:stretch>
              <a:fillRect l="0" t="0" r="0" b="0"/>
            </a:stretch>
          </a:blipFill>
        </p:spPr>
      </p:sp>
      <p:sp>
        <p:nvSpPr>
          <p:cNvPr name="TextBox 4" id="4"/>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5" id="5"/>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6" id="6"/>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Freeform 7" id="7"/>
          <p:cNvSpPr/>
          <p:nvPr/>
        </p:nvSpPr>
        <p:spPr>
          <a:xfrm flipH="false" flipV="false" rot="-4010882">
            <a:off x="10762105" y="-13046698"/>
            <a:ext cx="17020816" cy="16866081"/>
          </a:xfrm>
          <a:custGeom>
            <a:avLst/>
            <a:gdLst/>
            <a:ahLst/>
            <a:cxnLst/>
            <a:rect r="r" b="b" t="t" l="l"/>
            <a:pathLst>
              <a:path h="16866081" w="17020816">
                <a:moveTo>
                  <a:pt x="0" y="0"/>
                </a:moveTo>
                <a:lnTo>
                  <a:pt x="17020816" y="0"/>
                </a:lnTo>
                <a:lnTo>
                  <a:pt x="17020816" y="16866081"/>
                </a:lnTo>
                <a:lnTo>
                  <a:pt x="0" y="168660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341041">
            <a:off x="-6351493" y="5164017"/>
            <a:ext cx="16414578" cy="16265355"/>
          </a:xfrm>
          <a:custGeom>
            <a:avLst/>
            <a:gdLst/>
            <a:ahLst/>
            <a:cxnLst/>
            <a:rect r="r" b="b" t="t" l="l"/>
            <a:pathLst>
              <a:path h="16265355" w="16414578">
                <a:moveTo>
                  <a:pt x="0" y="0"/>
                </a:moveTo>
                <a:lnTo>
                  <a:pt x="16414579" y="0"/>
                </a:lnTo>
                <a:lnTo>
                  <a:pt x="16414579" y="16265355"/>
                </a:lnTo>
                <a:lnTo>
                  <a:pt x="0" y="16265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687574" y="1594485"/>
            <a:ext cx="8912852" cy="1597662"/>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TT Commons Pro Expanded"/>
                <a:ea typeface="TT Commons Pro Expanded"/>
                <a:cs typeface="TT Commons Pro Expanded"/>
                <a:sym typeface="TT Commons Pro Expanded"/>
              </a:rPr>
              <a:t>NEW DATA AUGMENTATION TECHNIQUES</a:t>
            </a:r>
          </a:p>
        </p:txBody>
      </p:sp>
      <p:sp>
        <p:nvSpPr>
          <p:cNvPr name="TextBox 10" id="10"/>
          <p:cNvSpPr txBox="true"/>
          <p:nvPr/>
        </p:nvSpPr>
        <p:spPr>
          <a:xfrm rot="0">
            <a:off x="4216690" y="4935055"/>
            <a:ext cx="9854620" cy="3709035"/>
          </a:xfrm>
          <a:prstGeom prst="rect">
            <a:avLst/>
          </a:prstGeom>
        </p:spPr>
        <p:txBody>
          <a:bodyPr anchor="t" rtlCol="false" tIns="0" lIns="0" bIns="0" rIns="0">
            <a:spAutoFit/>
          </a:bodyPr>
          <a:lstStyle/>
          <a:p>
            <a:pPr algn="ctr">
              <a:lnSpc>
                <a:spcPts val="2940"/>
              </a:lnSpc>
            </a:pPr>
            <a:r>
              <a:rPr lang="en-US" sz="2100">
                <a:solidFill>
                  <a:srgbClr val="000000"/>
                </a:solidFill>
                <a:latin typeface="TT Commons Pro Expanded"/>
                <a:ea typeface="TT Commons Pro Expanded"/>
                <a:cs typeface="TT Commons Pro Expanded"/>
                <a:sym typeface="TT Commons Pro Expanded"/>
              </a:rPr>
              <a:t>NEW DATA AUGMENTATION TECHNIQUES:</a:t>
            </a:r>
          </a:p>
          <a:p>
            <a:pPr algn="ctr">
              <a:lnSpc>
                <a:spcPts val="2940"/>
              </a:lnSpc>
            </a:pPr>
          </a:p>
          <a:p>
            <a:pPr algn="ctr" marL="453390" indent="-226695" lvl="1">
              <a:lnSpc>
                <a:spcPts val="2940"/>
              </a:lnSpc>
              <a:buFont typeface="Arial"/>
              <a:buChar char="•"/>
            </a:pPr>
            <a:r>
              <a:rPr lang="en-US" sz="2100">
                <a:solidFill>
                  <a:srgbClr val="000000"/>
                </a:solidFill>
                <a:latin typeface="TT Commons Pro Expanded"/>
                <a:ea typeface="TT Commons Pro Expanded"/>
                <a:cs typeface="TT Commons Pro Expanded"/>
                <a:sym typeface="TT Commons Pro Expanded"/>
              </a:rPr>
              <a:t>PREVENTS THE MODEL FROM RELYING ON OBJECT-TO-FRAME SIZE RATIOS.</a:t>
            </a:r>
          </a:p>
          <a:p>
            <a:pPr algn="ctr" marL="453390" indent="-226695" lvl="1">
              <a:lnSpc>
                <a:spcPts val="2940"/>
              </a:lnSpc>
              <a:buFont typeface="Arial"/>
              <a:buChar char="•"/>
            </a:pPr>
            <a:r>
              <a:rPr lang="en-US" sz="2100">
                <a:solidFill>
                  <a:srgbClr val="000000"/>
                </a:solidFill>
                <a:latin typeface="TT Commons Pro Expanded"/>
                <a:ea typeface="TT Commons Pro Expanded"/>
                <a:cs typeface="TT Commons Pro Expanded"/>
                <a:sym typeface="TT Commons Pro Expanded"/>
              </a:rPr>
              <a:t>RANDOMCONTRAST: MAKES THE MODEL MORE ROBUST TO VARIATIONS IN LIGHTING AND IMAGE QUALITY.</a:t>
            </a:r>
          </a:p>
          <a:p>
            <a:pPr algn="ctr" marL="453390" indent="-226695" lvl="1">
              <a:lnSpc>
                <a:spcPts val="2940"/>
              </a:lnSpc>
              <a:buFont typeface="Arial"/>
              <a:buChar char="•"/>
            </a:pPr>
            <a:r>
              <a:rPr lang="en-US" sz="2100">
                <a:solidFill>
                  <a:srgbClr val="000000"/>
                </a:solidFill>
                <a:latin typeface="TT Commons Pro Expanded"/>
                <a:ea typeface="TT Commons Pro Expanded"/>
                <a:cs typeface="TT Commons Pro Expanded"/>
                <a:sym typeface="TT Commons Pro Expanded"/>
              </a:rPr>
              <a:t>CUTMIX: FORCES THE MODEL TO RECOGNIZE OBJECTS EVEN WHEN THEY ARE PARTIALLY OCCLUDED, IMPROVING FEATURE LOCALIZATION AND ROBUSTNESS.</a:t>
            </a:r>
          </a:p>
          <a:p>
            <a:pPr algn="ctr">
              <a:lnSpc>
                <a:spcPts val="294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3" id="3"/>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2"/>
            <a:stretch>
              <a:fillRect l="0" t="0" r="0" b="0"/>
            </a:stretch>
          </a:blipFill>
        </p:spPr>
      </p:sp>
      <p:sp>
        <p:nvSpPr>
          <p:cNvPr name="TextBox 4" id="4"/>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5" id="5"/>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6" id="6"/>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Freeform 7" id="7"/>
          <p:cNvSpPr/>
          <p:nvPr/>
        </p:nvSpPr>
        <p:spPr>
          <a:xfrm flipH="false" flipV="false" rot="-4010882">
            <a:off x="10762105" y="-13046698"/>
            <a:ext cx="17020816" cy="16866081"/>
          </a:xfrm>
          <a:custGeom>
            <a:avLst/>
            <a:gdLst/>
            <a:ahLst/>
            <a:cxnLst/>
            <a:rect r="r" b="b" t="t" l="l"/>
            <a:pathLst>
              <a:path h="16866081" w="17020816">
                <a:moveTo>
                  <a:pt x="0" y="0"/>
                </a:moveTo>
                <a:lnTo>
                  <a:pt x="17020816" y="0"/>
                </a:lnTo>
                <a:lnTo>
                  <a:pt x="17020816" y="16866081"/>
                </a:lnTo>
                <a:lnTo>
                  <a:pt x="0" y="168660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341041">
            <a:off x="-6351493" y="5164017"/>
            <a:ext cx="16414578" cy="16265355"/>
          </a:xfrm>
          <a:custGeom>
            <a:avLst/>
            <a:gdLst/>
            <a:ahLst/>
            <a:cxnLst/>
            <a:rect r="r" b="b" t="t" l="l"/>
            <a:pathLst>
              <a:path h="16265355" w="16414578">
                <a:moveTo>
                  <a:pt x="0" y="0"/>
                </a:moveTo>
                <a:lnTo>
                  <a:pt x="16414579" y="0"/>
                </a:lnTo>
                <a:lnTo>
                  <a:pt x="16414579" y="16265355"/>
                </a:lnTo>
                <a:lnTo>
                  <a:pt x="0" y="162653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687574" y="1594485"/>
            <a:ext cx="8912852" cy="2407287"/>
          </a:xfrm>
          <a:prstGeom prst="rect">
            <a:avLst/>
          </a:prstGeom>
        </p:spPr>
        <p:txBody>
          <a:bodyPr anchor="t" rtlCol="false" tIns="0" lIns="0" bIns="0" rIns="0">
            <a:spAutoFit/>
          </a:bodyPr>
          <a:lstStyle/>
          <a:p>
            <a:pPr algn="ctr">
              <a:lnSpc>
                <a:spcPts val="6439"/>
              </a:lnSpc>
            </a:pPr>
            <a:r>
              <a:rPr lang="en-US" sz="4599">
                <a:solidFill>
                  <a:srgbClr val="000000"/>
                </a:solidFill>
                <a:latin typeface="TT Commons Pro Expanded"/>
                <a:ea typeface="TT Commons Pro Expanded"/>
                <a:cs typeface="TT Commons Pro Expanded"/>
                <a:sym typeface="TT Commons Pro Expanded"/>
              </a:rPr>
              <a:t>TWO PHASES FINE TUNING STRATEGY</a:t>
            </a:r>
          </a:p>
          <a:p>
            <a:pPr algn="ctr">
              <a:lnSpc>
                <a:spcPts val="6439"/>
              </a:lnSpc>
              <a:spcBef>
                <a:spcPct val="0"/>
              </a:spcBef>
            </a:pPr>
          </a:p>
        </p:txBody>
      </p:sp>
      <p:sp>
        <p:nvSpPr>
          <p:cNvPr name="TextBox 10" id="10"/>
          <p:cNvSpPr txBox="true"/>
          <p:nvPr/>
        </p:nvSpPr>
        <p:spPr>
          <a:xfrm rot="0">
            <a:off x="2090472" y="3905715"/>
            <a:ext cx="7366986" cy="5194935"/>
          </a:xfrm>
          <a:prstGeom prst="rect">
            <a:avLst/>
          </a:prstGeom>
        </p:spPr>
        <p:txBody>
          <a:bodyPr anchor="t" rtlCol="false" tIns="0" lIns="0" bIns="0" rIns="0">
            <a:spAutoFit/>
          </a:bodyPr>
          <a:lstStyle/>
          <a:p>
            <a:pPr algn="ctr">
              <a:lnSpc>
                <a:spcPts val="2940"/>
              </a:lnSpc>
            </a:pPr>
            <a:r>
              <a:rPr lang="en-US" sz="2100">
                <a:solidFill>
                  <a:srgbClr val="000000"/>
                </a:solidFill>
                <a:latin typeface="TT Commons Pro Expanded"/>
                <a:ea typeface="TT Commons Pro Expanded"/>
                <a:cs typeface="TT Commons Pro Expanded"/>
                <a:sym typeface="TT Commons Pro Expanded"/>
              </a:rPr>
              <a:t>PHASE 1: TRAIN CLASSIFIER HEAD</a:t>
            </a:r>
          </a:p>
          <a:p>
            <a:pPr algn="ctr">
              <a:lnSpc>
                <a:spcPts val="2940"/>
              </a:lnSpc>
            </a:pPr>
          </a:p>
          <a:p>
            <a:pPr algn="ctr" marL="453390" indent="-226695" lvl="1">
              <a:lnSpc>
                <a:spcPts val="2940"/>
              </a:lnSpc>
              <a:buFont typeface="Arial"/>
              <a:buChar char="•"/>
            </a:pPr>
            <a:r>
              <a:rPr lang="en-US" sz="2100">
                <a:solidFill>
                  <a:srgbClr val="000000"/>
                </a:solidFill>
                <a:latin typeface="TT Commons Pro Expanded"/>
                <a:ea typeface="TT Commons Pro Expanded"/>
                <a:cs typeface="TT Commons Pro Expanded"/>
                <a:sym typeface="TT Commons Pro Expanded"/>
              </a:rPr>
              <a:t>Train only the new top layers on CIFAR-10 features.</a:t>
            </a:r>
          </a:p>
          <a:p>
            <a:pPr algn="ctr">
              <a:lnSpc>
                <a:spcPts val="2940"/>
              </a:lnSpc>
            </a:pPr>
          </a:p>
          <a:p>
            <a:pPr algn="ctr" marL="453390" indent="-226695" lvl="1">
              <a:lnSpc>
                <a:spcPts val="2940"/>
              </a:lnSpc>
              <a:buFont typeface="Arial"/>
              <a:buChar char="•"/>
            </a:pPr>
            <a:r>
              <a:rPr lang="en-US" sz="2100">
                <a:solidFill>
                  <a:srgbClr val="000000"/>
                </a:solidFill>
                <a:latin typeface="TT Commons Pro Expanded"/>
                <a:ea typeface="TT Commons Pro Expanded"/>
                <a:cs typeface="TT Commons Pro Expanded"/>
                <a:sym typeface="TT Commons Pro Expanded"/>
              </a:rPr>
              <a:t>Freeze the ResNet50 base (trainable = False) to prevent weight updates.</a:t>
            </a:r>
          </a:p>
          <a:p>
            <a:pPr algn="ctr">
              <a:lnSpc>
                <a:spcPts val="2940"/>
              </a:lnSpc>
            </a:pPr>
          </a:p>
          <a:p>
            <a:pPr algn="ctr" marL="453390" indent="-226695" lvl="1">
              <a:lnSpc>
                <a:spcPts val="2940"/>
              </a:lnSpc>
              <a:buFont typeface="Arial"/>
              <a:buChar char="•"/>
            </a:pPr>
            <a:r>
              <a:rPr lang="en-US" sz="2100">
                <a:solidFill>
                  <a:srgbClr val="000000"/>
                </a:solidFill>
                <a:latin typeface="TT Commons Pro Expanded"/>
                <a:ea typeface="TT Commons Pro Expanded"/>
                <a:cs typeface="TT Commons Pro Expanded"/>
                <a:sym typeface="TT Commons Pro Expanded"/>
              </a:rPr>
              <a:t>Establishes a strong baseline without disrupting pre-trained knowledge.</a:t>
            </a:r>
          </a:p>
          <a:p>
            <a:pPr algn="ctr">
              <a:lnSpc>
                <a:spcPts val="2940"/>
              </a:lnSpc>
            </a:pPr>
          </a:p>
          <a:p>
            <a:pPr algn="ctr">
              <a:lnSpc>
                <a:spcPts val="2940"/>
              </a:lnSpc>
            </a:pPr>
          </a:p>
          <a:p>
            <a:pPr algn="ctr">
              <a:lnSpc>
                <a:spcPts val="2940"/>
              </a:lnSpc>
            </a:pPr>
          </a:p>
          <a:p>
            <a:pPr algn="ctr">
              <a:lnSpc>
                <a:spcPts val="2940"/>
              </a:lnSpc>
              <a:spcBef>
                <a:spcPct val="0"/>
              </a:spcBef>
            </a:pPr>
          </a:p>
        </p:txBody>
      </p:sp>
      <p:sp>
        <p:nvSpPr>
          <p:cNvPr name="TextBox 11" id="11"/>
          <p:cNvSpPr txBox="true"/>
          <p:nvPr/>
        </p:nvSpPr>
        <p:spPr>
          <a:xfrm rot="0">
            <a:off x="9890555" y="3954147"/>
            <a:ext cx="6762727" cy="519493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P</a:t>
            </a:r>
            <a:r>
              <a:rPr lang="en-US" sz="2100">
                <a:solidFill>
                  <a:srgbClr val="000000"/>
                </a:solidFill>
                <a:latin typeface="TT Commons Pro Expanded"/>
                <a:ea typeface="TT Commons Pro Expanded"/>
                <a:cs typeface="TT Commons Pro Expanded"/>
                <a:sym typeface="TT Commons Pro Expanded"/>
              </a:rPr>
              <a:t>HASE 2: FULL NETWORK SPECIALIZATION </a:t>
            </a:r>
          </a:p>
          <a:p>
            <a:pPr algn="ctr">
              <a:lnSpc>
                <a:spcPts val="2940"/>
              </a:lnSpc>
              <a:spcBef>
                <a:spcPct val="0"/>
              </a:spcBef>
            </a:pPr>
          </a:p>
          <a:p>
            <a:pPr algn="ctr" marL="453390" indent="-226695" lvl="1">
              <a:lnSpc>
                <a:spcPts val="2940"/>
              </a:lnSpc>
              <a:spcBef>
                <a:spcPct val="0"/>
              </a:spcBef>
              <a:buFont typeface="Arial"/>
              <a:buChar char="•"/>
            </a:pPr>
            <a:r>
              <a:rPr lang="en-US" sz="2100">
                <a:solidFill>
                  <a:srgbClr val="000000"/>
                </a:solidFill>
                <a:latin typeface="TT Commons Pro Expanded"/>
                <a:ea typeface="TT Commons Pro Expanded"/>
                <a:cs typeface="TT Commons Pro Expanded"/>
                <a:sym typeface="TT Commons Pro Expanded"/>
              </a:rPr>
              <a:t>SLIGHTLY ADJUST THE WEIGHTS OF THE ENTIRE NETWORK, INCLUDING THE RESNET50 BASE.</a:t>
            </a:r>
          </a:p>
          <a:p>
            <a:pPr algn="ctr">
              <a:lnSpc>
                <a:spcPts val="2940"/>
              </a:lnSpc>
              <a:spcBef>
                <a:spcPct val="0"/>
              </a:spcBef>
            </a:pPr>
          </a:p>
          <a:p>
            <a:pPr algn="ctr" marL="453390" indent="-226695" lvl="1">
              <a:lnSpc>
                <a:spcPts val="2940"/>
              </a:lnSpc>
              <a:spcBef>
                <a:spcPct val="0"/>
              </a:spcBef>
              <a:buFont typeface="Arial"/>
              <a:buChar char="•"/>
            </a:pPr>
            <a:r>
              <a:rPr lang="en-US" sz="2100">
                <a:solidFill>
                  <a:srgbClr val="000000"/>
                </a:solidFill>
                <a:latin typeface="TT Commons Pro Expanded"/>
                <a:ea typeface="TT Commons Pro Expanded"/>
                <a:cs typeface="TT Commons Pro Expanded"/>
                <a:sym typeface="TT Commons Pro Expanded"/>
              </a:rPr>
              <a:t>THE RESNET50 BASE IS UNFROZEN (TRAINABLE = TRUE), AND TRAINING RESUMES WITH A VERY LOW LEARNING RATE (1E-5).</a:t>
            </a:r>
          </a:p>
          <a:p>
            <a:pPr algn="ctr">
              <a:lnSpc>
                <a:spcPts val="2940"/>
              </a:lnSpc>
              <a:spcBef>
                <a:spcPct val="0"/>
              </a:spcBef>
            </a:pPr>
          </a:p>
          <a:p>
            <a:pPr algn="ctr" marL="453390" indent="-226695" lvl="1">
              <a:lnSpc>
                <a:spcPts val="2940"/>
              </a:lnSpc>
              <a:spcBef>
                <a:spcPct val="0"/>
              </a:spcBef>
              <a:buFont typeface="Arial"/>
              <a:buChar char="•"/>
            </a:pPr>
            <a:r>
              <a:rPr lang="en-US" sz="2100">
                <a:solidFill>
                  <a:srgbClr val="000000"/>
                </a:solidFill>
                <a:latin typeface="TT Commons Pro Expanded"/>
                <a:ea typeface="TT Commons Pro Expanded"/>
                <a:cs typeface="TT Commons Pro Expanded"/>
                <a:sym typeface="TT Commons Pro Expanded"/>
              </a:rPr>
              <a:t>ADAPT FOR THE SPECIFIC TASK, LEADING TO A SIGNIFICANT PERFORMANCE BOOST.</a:t>
            </a:r>
          </a:p>
          <a:p>
            <a:pPr algn="ctr">
              <a:lnSpc>
                <a:spcPts val="294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4899893" y="6122938"/>
            <a:ext cx="11422613" cy="8328123"/>
          </a:xfrm>
          <a:custGeom>
            <a:avLst/>
            <a:gdLst/>
            <a:ahLst/>
            <a:cxnLst/>
            <a:rect r="r" b="b" t="t" l="l"/>
            <a:pathLst>
              <a:path h="8328123" w="1142261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361448" y="3133185"/>
            <a:ext cx="3537908" cy="3507363"/>
          </a:xfrm>
          <a:prstGeom prst="rect">
            <a:avLst/>
          </a:prstGeom>
          <a:solidFill>
            <a:srgbClr val="F4F4F4"/>
          </a:solidFill>
        </p:spPr>
      </p:sp>
      <p:grpSp>
        <p:nvGrpSpPr>
          <p:cNvPr name="Group 4" id="4"/>
          <p:cNvGrpSpPr/>
          <p:nvPr/>
        </p:nvGrpSpPr>
        <p:grpSpPr>
          <a:xfrm rot="0">
            <a:off x="487634" y="3261911"/>
            <a:ext cx="915832" cy="91583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TextBox 6" id="6"/>
          <p:cNvSpPr txBox="true"/>
          <p:nvPr/>
        </p:nvSpPr>
        <p:spPr>
          <a:xfrm rot="0">
            <a:off x="14343920" y="8861670"/>
            <a:ext cx="2787066" cy="280669"/>
          </a:xfrm>
          <a:prstGeom prst="rect">
            <a:avLst/>
          </a:prstGeom>
        </p:spPr>
        <p:txBody>
          <a:bodyPr anchor="t" rtlCol="false" tIns="0" lIns="0" bIns="0" rIns="0">
            <a:spAutoFit/>
          </a:bodyPr>
          <a:lstStyle/>
          <a:p>
            <a:pPr algn="ctr">
              <a:lnSpc>
                <a:spcPts val="2380"/>
              </a:lnSpc>
              <a:spcBef>
                <a:spcPct val="0"/>
              </a:spcBef>
            </a:pPr>
          </a:p>
        </p:txBody>
      </p:sp>
      <p:sp>
        <p:nvSpPr>
          <p:cNvPr name="Freeform 7" id="7"/>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TextBox 8" id="8"/>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9" id="9"/>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10" id="10"/>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AutoShape 11" id="11"/>
          <p:cNvSpPr/>
          <p:nvPr/>
        </p:nvSpPr>
        <p:spPr>
          <a:xfrm rot="0">
            <a:off x="4914398" y="3133185"/>
            <a:ext cx="3537908" cy="3507363"/>
          </a:xfrm>
          <a:prstGeom prst="rect">
            <a:avLst/>
          </a:prstGeom>
          <a:solidFill>
            <a:srgbClr val="F4F4F4"/>
          </a:solidFill>
        </p:spPr>
      </p:sp>
      <p:grpSp>
        <p:nvGrpSpPr>
          <p:cNvPr name="Group 12" id="12"/>
          <p:cNvGrpSpPr/>
          <p:nvPr/>
        </p:nvGrpSpPr>
        <p:grpSpPr>
          <a:xfrm rot="0">
            <a:off x="5040584" y="3261911"/>
            <a:ext cx="915832" cy="91583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AutoShape 14" id="14"/>
          <p:cNvSpPr/>
          <p:nvPr/>
        </p:nvSpPr>
        <p:spPr>
          <a:xfrm rot="0">
            <a:off x="9471482" y="3133185"/>
            <a:ext cx="3537908" cy="3507363"/>
          </a:xfrm>
          <a:prstGeom prst="rect">
            <a:avLst/>
          </a:prstGeom>
          <a:solidFill>
            <a:srgbClr val="F4F4F4"/>
          </a:solidFill>
        </p:spPr>
      </p:sp>
      <p:grpSp>
        <p:nvGrpSpPr>
          <p:cNvPr name="Group 15" id="15"/>
          <p:cNvGrpSpPr/>
          <p:nvPr/>
        </p:nvGrpSpPr>
        <p:grpSpPr>
          <a:xfrm rot="0">
            <a:off x="9597668" y="3261911"/>
            <a:ext cx="915832" cy="91583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AutoShape 17" id="17"/>
          <p:cNvSpPr/>
          <p:nvPr/>
        </p:nvSpPr>
        <p:spPr>
          <a:xfrm rot="0">
            <a:off x="14028565" y="3133185"/>
            <a:ext cx="3537908" cy="3507363"/>
          </a:xfrm>
          <a:prstGeom prst="rect">
            <a:avLst/>
          </a:prstGeom>
          <a:solidFill>
            <a:srgbClr val="F4F4F4"/>
          </a:solidFill>
        </p:spPr>
      </p:sp>
      <p:grpSp>
        <p:nvGrpSpPr>
          <p:cNvPr name="Group 18" id="18"/>
          <p:cNvGrpSpPr/>
          <p:nvPr/>
        </p:nvGrpSpPr>
        <p:grpSpPr>
          <a:xfrm rot="0">
            <a:off x="14154751" y="3261911"/>
            <a:ext cx="915832" cy="915832"/>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TextBox 20" id="20"/>
          <p:cNvSpPr txBox="true"/>
          <p:nvPr/>
        </p:nvSpPr>
        <p:spPr>
          <a:xfrm rot="0">
            <a:off x="-114307" y="3434171"/>
            <a:ext cx="2119715" cy="514164"/>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TT Commons Pro Expanded"/>
                <a:ea typeface="TT Commons Pro Expanded"/>
                <a:cs typeface="TT Commons Pro Expanded"/>
                <a:sym typeface="TT Commons Pro Expanded"/>
              </a:rPr>
              <a:t>1</a:t>
            </a:r>
          </a:p>
        </p:txBody>
      </p:sp>
      <p:sp>
        <p:nvSpPr>
          <p:cNvPr name="TextBox 21" id="21"/>
          <p:cNvSpPr txBox="true"/>
          <p:nvPr/>
        </p:nvSpPr>
        <p:spPr>
          <a:xfrm rot="0">
            <a:off x="4438643" y="3434171"/>
            <a:ext cx="2119715" cy="514164"/>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TT Commons Pro Expanded"/>
                <a:ea typeface="TT Commons Pro Expanded"/>
                <a:cs typeface="TT Commons Pro Expanded"/>
                <a:sym typeface="TT Commons Pro Expanded"/>
              </a:rPr>
              <a:t>2</a:t>
            </a:r>
          </a:p>
        </p:txBody>
      </p:sp>
      <p:sp>
        <p:nvSpPr>
          <p:cNvPr name="TextBox 22" id="22"/>
          <p:cNvSpPr txBox="true"/>
          <p:nvPr/>
        </p:nvSpPr>
        <p:spPr>
          <a:xfrm rot="0">
            <a:off x="8995726" y="3434171"/>
            <a:ext cx="2119715" cy="514164"/>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TT Commons Pro Expanded"/>
                <a:ea typeface="TT Commons Pro Expanded"/>
                <a:cs typeface="TT Commons Pro Expanded"/>
                <a:sym typeface="TT Commons Pro Expanded"/>
              </a:rPr>
              <a:t>3</a:t>
            </a:r>
          </a:p>
        </p:txBody>
      </p:sp>
      <p:sp>
        <p:nvSpPr>
          <p:cNvPr name="TextBox 23" id="23"/>
          <p:cNvSpPr txBox="true"/>
          <p:nvPr/>
        </p:nvSpPr>
        <p:spPr>
          <a:xfrm rot="0">
            <a:off x="13552315" y="3434171"/>
            <a:ext cx="2119715" cy="514164"/>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TT Commons Pro Expanded"/>
                <a:ea typeface="TT Commons Pro Expanded"/>
                <a:cs typeface="TT Commons Pro Expanded"/>
                <a:sym typeface="TT Commons Pro Expanded"/>
              </a:rPr>
              <a:t>4</a:t>
            </a:r>
          </a:p>
        </p:txBody>
      </p:sp>
      <p:sp>
        <p:nvSpPr>
          <p:cNvPr name="TextBox 24" id="24"/>
          <p:cNvSpPr txBox="true"/>
          <p:nvPr/>
        </p:nvSpPr>
        <p:spPr>
          <a:xfrm rot="0">
            <a:off x="987068" y="4617085"/>
            <a:ext cx="2286670"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T Commons Pro Expanded"/>
                <a:ea typeface="TT Commons Pro Expanded"/>
                <a:cs typeface="TT Commons Pro Expanded"/>
                <a:sym typeface="TT Commons Pro Expanded"/>
              </a:rPr>
              <a:t>UPSCALING </a:t>
            </a:r>
          </a:p>
        </p:txBody>
      </p:sp>
      <p:sp>
        <p:nvSpPr>
          <p:cNvPr name="TextBox 25" id="25"/>
          <p:cNvSpPr txBox="true"/>
          <p:nvPr/>
        </p:nvSpPr>
        <p:spPr>
          <a:xfrm rot="0">
            <a:off x="4916465" y="4617085"/>
            <a:ext cx="3537908" cy="9861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T Commons Pro Expanded"/>
                <a:ea typeface="TT Commons Pro Expanded"/>
                <a:cs typeface="TT Commons Pro Expanded"/>
                <a:sym typeface="TT Commons Pro Expanded"/>
              </a:rPr>
              <a:t>DATA AUGMENTATION</a:t>
            </a:r>
          </a:p>
        </p:txBody>
      </p:sp>
      <p:sp>
        <p:nvSpPr>
          <p:cNvPr name="TextBox 26" id="26"/>
          <p:cNvSpPr txBox="true"/>
          <p:nvPr/>
        </p:nvSpPr>
        <p:spPr>
          <a:xfrm rot="0">
            <a:off x="9471482" y="4608102"/>
            <a:ext cx="3537908" cy="9861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T Commons Pro Expanded"/>
                <a:ea typeface="TT Commons Pro Expanded"/>
                <a:cs typeface="TT Commons Pro Expanded"/>
                <a:sym typeface="TT Commons Pro Expanded"/>
              </a:rPr>
              <a:t>FINE TUNING ONLY HEAD</a:t>
            </a:r>
          </a:p>
        </p:txBody>
      </p:sp>
      <p:sp>
        <p:nvSpPr>
          <p:cNvPr name="TextBox 27" id="27"/>
          <p:cNvSpPr txBox="true"/>
          <p:nvPr/>
        </p:nvSpPr>
        <p:spPr>
          <a:xfrm rot="0">
            <a:off x="14028565" y="4466072"/>
            <a:ext cx="3537908" cy="19767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T Commons Pro Expanded"/>
                <a:ea typeface="TT Commons Pro Expanded"/>
                <a:cs typeface="TT Commons Pro Expanded"/>
                <a:sym typeface="TT Commons Pro Expanded"/>
              </a:rPr>
              <a:t>FINE TUNING ALL NET WITH VERY LOW LEARNING RATE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3132072" y="5954663"/>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14125158" y="1028700"/>
            <a:ext cx="3134142" cy="483999"/>
          </a:xfrm>
          <a:prstGeom prst="rect">
            <a:avLst/>
          </a:prstGeom>
          <a:solidFill>
            <a:srgbClr val="F24300"/>
          </a:solidFill>
        </p:spPr>
      </p:sp>
      <p:sp>
        <p:nvSpPr>
          <p:cNvPr name="TextBox 4" id="4"/>
          <p:cNvSpPr txBox="true"/>
          <p:nvPr/>
        </p:nvSpPr>
        <p:spPr>
          <a:xfrm rot="0">
            <a:off x="736293" y="2995647"/>
            <a:ext cx="8407707" cy="2590800"/>
          </a:xfrm>
          <a:prstGeom prst="rect">
            <a:avLst/>
          </a:prstGeom>
        </p:spPr>
        <p:txBody>
          <a:bodyPr anchor="t" rtlCol="false" tIns="0" lIns="0" bIns="0" rIns="0">
            <a:spAutoFit/>
          </a:bodyPr>
          <a:lstStyle/>
          <a:p>
            <a:pPr algn="l">
              <a:lnSpc>
                <a:spcPts val="10200"/>
              </a:lnSpc>
            </a:pPr>
            <a:r>
              <a:rPr lang="en-US" sz="8500">
                <a:solidFill>
                  <a:srgbClr val="000000"/>
                </a:solidFill>
                <a:latin typeface="IBM Plex Sans"/>
                <a:ea typeface="IBM Plex Sans"/>
                <a:cs typeface="IBM Plex Sans"/>
                <a:sym typeface="IBM Plex Sans"/>
              </a:rPr>
              <a:t>TEAM </a:t>
            </a:r>
          </a:p>
          <a:p>
            <a:pPr algn="l" marL="0" indent="0" lvl="0">
              <a:lnSpc>
                <a:spcPts val="10200"/>
              </a:lnSpc>
              <a:spcBef>
                <a:spcPct val="0"/>
              </a:spcBef>
            </a:pPr>
            <a:r>
              <a:rPr lang="en-US" sz="8500">
                <a:solidFill>
                  <a:srgbClr val="000000"/>
                </a:solidFill>
                <a:latin typeface="IBM Plex Sans"/>
                <a:ea typeface="IBM Plex Sans"/>
                <a:cs typeface="IBM Plex Sans"/>
                <a:sym typeface="IBM Plex Sans"/>
              </a:rPr>
              <a:t>PRESENTATION</a:t>
            </a:r>
          </a:p>
        </p:txBody>
      </p:sp>
      <p:sp>
        <p:nvSpPr>
          <p:cNvPr name="TextBox 5" id="5"/>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6" id="6"/>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TextBox 7" id="7"/>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8" id="8"/>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9" id="9"/>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TextBox 10" id="10"/>
          <p:cNvSpPr txBox="true"/>
          <p:nvPr/>
        </p:nvSpPr>
        <p:spPr>
          <a:xfrm rot="0">
            <a:off x="11702357" y="3347606"/>
            <a:ext cx="3996630" cy="1438275"/>
          </a:xfrm>
          <a:prstGeom prst="rect">
            <a:avLst/>
          </a:prstGeom>
        </p:spPr>
        <p:txBody>
          <a:bodyPr anchor="t" rtlCol="false" tIns="0" lIns="0" bIns="0" rIns="0">
            <a:spAutoFit/>
          </a:bodyPr>
          <a:lstStyle/>
          <a:p>
            <a:pPr algn="ctr">
              <a:lnSpc>
                <a:spcPts val="3899"/>
              </a:lnSpc>
            </a:pPr>
            <a:r>
              <a:rPr lang="en-US" sz="2999">
                <a:solidFill>
                  <a:srgbClr val="000000"/>
                </a:solidFill>
                <a:latin typeface="IBM Plex Sans"/>
                <a:ea typeface="IBM Plex Sans"/>
                <a:cs typeface="IBM Plex Sans"/>
                <a:sym typeface="IBM Plex Sans"/>
              </a:rPr>
              <a:t>SALVATORE MARCELLO</a:t>
            </a:r>
          </a:p>
          <a:p>
            <a:pPr algn="ctr">
              <a:lnSpc>
                <a:spcPts val="3899"/>
              </a:lnSpc>
            </a:pPr>
            <a:r>
              <a:rPr lang="en-US" sz="2999">
                <a:solidFill>
                  <a:srgbClr val="000000"/>
                </a:solidFill>
                <a:latin typeface="IBM Plex Sans"/>
                <a:ea typeface="IBM Plex Sans"/>
                <a:cs typeface="IBM Plex Sans"/>
                <a:sym typeface="IBM Plex Sans"/>
              </a:rPr>
              <a:t>766047</a:t>
            </a:r>
          </a:p>
          <a:p>
            <a:pPr algn="ctr">
              <a:lnSpc>
                <a:spcPts val="3899"/>
              </a:lnSpc>
              <a:spcBef>
                <a:spcPct val="0"/>
              </a:spcBef>
            </a:pPr>
            <a:r>
              <a:rPr lang="en-US" sz="2999">
                <a:solidFill>
                  <a:srgbClr val="000000"/>
                </a:solidFill>
                <a:latin typeface="IBM Plex Sans"/>
                <a:ea typeface="IBM Plex Sans"/>
                <a:cs typeface="IBM Plex Sans"/>
                <a:sym typeface="IBM Plex Sans"/>
              </a:rPr>
              <a:t> </a:t>
            </a:r>
          </a:p>
        </p:txBody>
      </p:sp>
      <p:sp>
        <p:nvSpPr>
          <p:cNvPr name="TextBox 11" id="11"/>
          <p:cNvSpPr txBox="true"/>
          <p:nvPr/>
        </p:nvSpPr>
        <p:spPr>
          <a:xfrm rot="0">
            <a:off x="11916206" y="5226001"/>
            <a:ext cx="3568933" cy="1438275"/>
          </a:xfrm>
          <a:prstGeom prst="rect">
            <a:avLst/>
          </a:prstGeom>
        </p:spPr>
        <p:txBody>
          <a:bodyPr anchor="t" rtlCol="false" tIns="0" lIns="0" bIns="0" rIns="0">
            <a:spAutoFit/>
          </a:bodyPr>
          <a:lstStyle/>
          <a:p>
            <a:pPr algn="ctr">
              <a:lnSpc>
                <a:spcPts val="3899"/>
              </a:lnSpc>
            </a:pPr>
            <a:r>
              <a:rPr lang="en-US" sz="2999">
                <a:solidFill>
                  <a:srgbClr val="000000"/>
                </a:solidFill>
                <a:latin typeface="IBM Plex Sans"/>
                <a:ea typeface="IBM Plex Sans"/>
                <a:cs typeface="IBM Plex Sans"/>
                <a:sym typeface="IBM Plex Sans"/>
              </a:rPr>
              <a:t>BIAGIO SPIEZIA</a:t>
            </a:r>
          </a:p>
          <a:p>
            <a:pPr algn="ctr">
              <a:lnSpc>
                <a:spcPts val="3899"/>
              </a:lnSpc>
            </a:pPr>
            <a:r>
              <a:rPr lang="en-US" sz="2999">
                <a:solidFill>
                  <a:srgbClr val="000000"/>
                </a:solidFill>
                <a:latin typeface="IBM Plex Sans"/>
                <a:ea typeface="IBM Plex Sans"/>
                <a:cs typeface="IBM Plex Sans"/>
                <a:sym typeface="IBM Plex Sans"/>
              </a:rPr>
              <a:t>920172 </a:t>
            </a:r>
          </a:p>
          <a:p>
            <a:pPr algn="ctr">
              <a:lnSpc>
                <a:spcPts val="3899"/>
              </a:lnSpc>
              <a:spcBef>
                <a:spcPct val="0"/>
              </a:spcBef>
            </a:pPr>
          </a:p>
        </p:txBody>
      </p:sp>
      <p:sp>
        <p:nvSpPr>
          <p:cNvPr name="Freeform 12" id="12">
            <a:hlinkClick r:id="rId6" tooltip="https://github.com/biaspyunimib/biaspyunimib"/>
          </p:cNvPr>
          <p:cNvSpPr/>
          <p:nvPr/>
        </p:nvSpPr>
        <p:spPr>
          <a:xfrm flipH="false" flipV="false" rot="0">
            <a:off x="16114945" y="5245051"/>
            <a:ext cx="840874" cy="840874"/>
          </a:xfrm>
          <a:custGeom>
            <a:avLst/>
            <a:gdLst/>
            <a:ahLst/>
            <a:cxnLst/>
            <a:rect r="r" b="b" t="t" l="l"/>
            <a:pathLst>
              <a:path h="840874" w="840874">
                <a:moveTo>
                  <a:pt x="0" y="0"/>
                </a:moveTo>
                <a:lnTo>
                  <a:pt x="840873" y="0"/>
                </a:lnTo>
                <a:lnTo>
                  <a:pt x="840873" y="840873"/>
                </a:lnTo>
                <a:lnTo>
                  <a:pt x="0" y="840873"/>
                </a:lnTo>
                <a:lnTo>
                  <a:pt x="0" y="0"/>
                </a:lnTo>
                <a:close/>
              </a:path>
            </a:pathLst>
          </a:custGeom>
          <a:blipFill>
            <a:blip r:embed="rId5"/>
            <a:stretch>
              <a:fillRect l="0" t="0" r="0" b="0"/>
            </a:stretch>
          </a:blipFill>
        </p:spPr>
      </p:sp>
      <p:sp>
        <p:nvSpPr>
          <p:cNvPr name="Freeform 13" id="13">
            <a:hlinkClick r:id="rId7" tooltip="https://github.com/s-marcello"/>
          </p:cNvPr>
          <p:cNvSpPr/>
          <p:nvPr/>
        </p:nvSpPr>
        <p:spPr>
          <a:xfrm flipH="false" flipV="false" rot="0">
            <a:off x="16114945" y="3366656"/>
            <a:ext cx="840874" cy="840874"/>
          </a:xfrm>
          <a:custGeom>
            <a:avLst/>
            <a:gdLst/>
            <a:ahLst/>
            <a:cxnLst/>
            <a:rect r="r" b="b" t="t" l="l"/>
            <a:pathLst>
              <a:path h="840874" w="840874">
                <a:moveTo>
                  <a:pt x="0" y="0"/>
                </a:moveTo>
                <a:lnTo>
                  <a:pt x="840873" y="0"/>
                </a:lnTo>
                <a:lnTo>
                  <a:pt x="840873" y="840874"/>
                </a:lnTo>
                <a:lnTo>
                  <a:pt x="0" y="840874"/>
                </a:lnTo>
                <a:lnTo>
                  <a:pt x="0" y="0"/>
                </a:lnTo>
                <a:close/>
              </a:path>
            </a:pathLst>
          </a:custGeom>
          <a:blipFill>
            <a:blip r:embed="rId5"/>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962901" cy="10287000"/>
          </a:xfrm>
          <a:prstGeom prst="rect">
            <a:avLst/>
          </a:prstGeom>
          <a:solidFill>
            <a:srgbClr val="F4F4F4"/>
          </a:solidFill>
        </p:spPr>
      </p:sp>
      <p:sp>
        <p:nvSpPr>
          <p:cNvPr name="TextBox 3" id="3"/>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4" id="4"/>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2"/>
            <a:stretch>
              <a:fillRect l="0" t="0" r="0" b="0"/>
            </a:stretch>
          </a:blipFill>
        </p:spPr>
      </p:sp>
      <p:sp>
        <p:nvSpPr>
          <p:cNvPr name="Freeform 5" id="5"/>
          <p:cNvSpPr/>
          <p:nvPr/>
        </p:nvSpPr>
        <p:spPr>
          <a:xfrm flipH="false" flipV="false" rot="0">
            <a:off x="713534" y="3195388"/>
            <a:ext cx="9068242" cy="3896225"/>
          </a:xfrm>
          <a:custGeom>
            <a:avLst/>
            <a:gdLst/>
            <a:ahLst/>
            <a:cxnLst/>
            <a:rect r="r" b="b" t="t" l="l"/>
            <a:pathLst>
              <a:path h="3896225" w="9068242">
                <a:moveTo>
                  <a:pt x="0" y="0"/>
                </a:moveTo>
                <a:lnTo>
                  <a:pt x="9068242" y="0"/>
                </a:lnTo>
                <a:lnTo>
                  <a:pt x="9068242" y="3896224"/>
                </a:lnTo>
                <a:lnTo>
                  <a:pt x="0" y="3896224"/>
                </a:lnTo>
                <a:lnTo>
                  <a:pt x="0" y="0"/>
                </a:lnTo>
                <a:close/>
              </a:path>
            </a:pathLst>
          </a:custGeom>
          <a:blipFill>
            <a:blip r:embed="rId3"/>
            <a:stretch>
              <a:fillRect l="0" t="0" r="-9816" b="0"/>
            </a:stretch>
          </a:blipFill>
        </p:spPr>
      </p:sp>
      <p:sp>
        <p:nvSpPr>
          <p:cNvPr name="TextBox 6" id="6"/>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7" id="7"/>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8" id="8"/>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TextBox 9" id="9"/>
          <p:cNvSpPr txBox="true"/>
          <p:nvPr/>
        </p:nvSpPr>
        <p:spPr>
          <a:xfrm rot="0">
            <a:off x="3829331" y="1248092"/>
            <a:ext cx="11904889" cy="788037"/>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TT Commons Pro Expanded"/>
                <a:ea typeface="TT Commons Pro Expanded"/>
                <a:cs typeface="TT Commons Pro Expanded"/>
                <a:sym typeface="TT Commons Pro Expanded"/>
              </a:rPr>
              <a:t> FINE-TUNING   MODEL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2684340" y="-1779210"/>
            <a:ext cx="8706537" cy="7614263"/>
          </a:xfrm>
          <a:custGeom>
            <a:avLst/>
            <a:gdLst/>
            <a:ahLst/>
            <a:cxnLst/>
            <a:rect r="r" b="b" t="t" l="l"/>
            <a:pathLst>
              <a:path h="7614263" w="8706537">
                <a:moveTo>
                  <a:pt x="0" y="0"/>
                </a:moveTo>
                <a:lnTo>
                  <a:pt x="8706537" y="0"/>
                </a:lnTo>
                <a:lnTo>
                  <a:pt x="8706537" y="7614263"/>
                </a:lnTo>
                <a:lnTo>
                  <a:pt x="0" y="76142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752116" y="3213371"/>
          <a:ext cx="8628831" cy="3787140"/>
        </p:xfrm>
        <a:graphic>
          <a:graphicData uri="http://schemas.openxmlformats.org/drawingml/2006/table">
            <a:tbl>
              <a:tblPr/>
              <a:tblGrid>
                <a:gridCol w="5701867"/>
              </a:tblGrid>
              <a:tr h="849862">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Upscaling</a:t>
                      </a:r>
                      <a:r>
                        <a:rPr lang="en-US" sz="2199" b="true">
                          <a:solidFill>
                            <a:srgbClr val="000000"/>
                          </a:solidFill>
                          <a:latin typeface="IBM Plex Sans Bold"/>
                          <a:ea typeface="IBM Plex Sans Bold"/>
                          <a:cs typeface="IBM Plex Sans Bold"/>
                          <a:sym typeface="IBM Plex Sans Bold"/>
                        </a:rPr>
                        <a:t>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1237552">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Data augmentation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849862">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Fine tuning only head</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849862">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Fine tuning all net with very low learning rate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bl>
          </a:graphicData>
        </a:graphic>
      </p:graphicFrame>
      <p:sp>
        <p:nvSpPr>
          <p:cNvPr name="TextBox 4" id="4"/>
          <p:cNvSpPr txBox="true"/>
          <p:nvPr/>
        </p:nvSpPr>
        <p:spPr>
          <a:xfrm rot="0">
            <a:off x="7436894" y="1500188"/>
            <a:ext cx="8156388"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000000"/>
                </a:solidFill>
                <a:latin typeface="IBM Plex Sans"/>
                <a:ea typeface="IBM Plex Sans"/>
                <a:cs typeface="IBM Plex Sans"/>
                <a:sym typeface="IBM Plex Sans"/>
              </a:rPr>
              <a:t>IMPROVEMENTS </a:t>
            </a:r>
          </a:p>
        </p:txBody>
      </p:sp>
      <p:sp>
        <p:nvSpPr>
          <p:cNvPr name="TextBox 5" id="5"/>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6" id="6"/>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TextBox 7" id="7"/>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8" id="8"/>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9" id="9"/>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TextBox 10" id="10"/>
          <p:cNvSpPr txBox="true"/>
          <p:nvPr/>
        </p:nvSpPr>
        <p:spPr>
          <a:xfrm rot="0">
            <a:off x="10394737" y="3165746"/>
            <a:ext cx="4579207" cy="3394061"/>
          </a:xfrm>
          <a:prstGeom prst="rect">
            <a:avLst/>
          </a:prstGeom>
        </p:spPr>
        <p:txBody>
          <a:bodyPr anchor="t" rtlCol="false" tIns="0" lIns="0" bIns="0" rIns="0">
            <a:spAutoFit/>
          </a:bodyPr>
          <a:lstStyle/>
          <a:p>
            <a:pPr algn="ctr">
              <a:lnSpc>
                <a:spcPts val="3500"/>
              </a:lnSpc>
              <a:spcBef>
                <a:spcPct val="0"/>
              </a:spcBef>
            </a:pPr>
          </a:p>
          <a:p>
            <a:pPr algn="ctr">
              <a:lnSpc>
                <a:spcPts val="3500"/>
              </a:lnSpc>
              <a:spcBef>
                <a:spcPct val="0"/>
              </a:spcBef>
            </a:pPr>
            <a:r>
              <a:rPr lang="en-US" sz="2500">
                <a:solidFill>
                  <a:srgbClr val="000000"/>
                </a:solidFill>
                <a:latin typeface="TT Commons Pro Expanded"/>
                <a:ea typeface="TT Commons Pro Expanded"/>
                <a:cs typeface="TT Commons Pro Expanded"/>
                <a:sym typeface="TT Commons Pro Expanded"/>
              </a:rPr>
              <a:t> </a:t>
            </a:r>
          </a:p>
          <a:p>
            <a:pPr algn="ctr">
              <a:lnSpc>
                <a:spcPts val="4830"/>
              </a:lnSpc>
              <a:spcBef>
                <a:spcPct val="0"/>
              </a:spcBef>
            </a:pPr>
            <a:r>
              <a:rPr lang="en-US" sz="3450">
                <a:solidFill>
                  <a:srgbClr val="F24300"/>
                </a:solidFill>
                <a:latin typeface="TT Commons Pro Expanded"/>
                <a:ea typeface="TT Commons Pro Expanded"/>
                <a:cs typeface="TT Commons Pro Expanded"/>
                <a:sym typeface="TT Commons Pro Expanded"/>
              </a:rPr>
              <a:t>ACCURACY: 96.70%</a:t>
            </a:r>
          </a:p>
          <a:p>
            <a:pPr algn="ctr">
              <a:lnSpc>
                <a:spcPts val="4834"/>
              </a:lnSpc>
              <a:spcBef>
                <a:spcPct val="0"/>
              </a:spcBef>
            </a:pPr>
            <a:r>
              <a:rPr lang="en-US" sz="3453">
                <a:solidFill>
                  <a:srgbClr val="F24300"/>
                </a:solidFill>
                <a:latin typeface="TT Commons Pro Expanded"/>
                <a:ea typeface="TT Commons Pro Expanded"/>
                <a:cs typeface="TT Commons Pro Expanded"/>
                <a:sym typeface="TT Commons Pro Expanded"/>
              </a:rPr>
              <a:t>LOSS: 15.18%</a:t>
            </a:r>
          </a:p>
          <a:p>
            <a:pPr algn="ctr">
              <a:lnSpc>
                <a:spcPts val="3500"/>
              </a:lnSpc>
              <a:spcBef>
                <a:spcPct val="0"/>
              </a:spcBef>
            </a:pPr>
          </a:p>
          <a:p>
            <a:pPr algn="ctr">
              <a:lnSpc>
                <a:spcPts val="3500"/>
              </a:lnSpc>
              <a:spcBef>
                <a:spcPct val="0"/>
              </a:spcBef>
            </a:pPr>
          </a:p>
          <a:p>
            <a:pPr algn="ctr">
              <a:lnSpc>
                <a:spcPts val="350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95818" y="3287954"/>
            <a:ext cx="11384238" cy="9252281"/>
          </a:xfrm>
          <a:custGeom>
            <a:avLst/>
            <a:gdLst/>
            <a:ahLst/>
            <a:cxnLst/>
            <a:rect r="r" b="b" t="t" l="l"/>
            <a:pathLst>
              <a:path h="9252281" w="11384238">
                <a:moveTo>
                  <a:pt x="0" y="0"/>
                </a:moveTo>
                <a:lnTo>
                  <a:pt x="11384238" y="0"/>
                </a:lnTo>
                <a:lnTo>
                  <a:pt x="11384238" y="9252280"/>
                </a:lnTo>
                <a:lnTo>
                  <a:pt x="0" y="92522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4" id="4"/>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Freeform 5" id="5"/>
          <p:cNvSpPr/>
          <p:nvPr/>
        </p:nvSpPr>
        <p:spPr>
          <a:xfrm flipH="false" flipV="false" rot="0">
            <a:off x="2947538" y="2420872"/>
            <a:ext cx="13863021" cy="5493222"/>
          </a:xfrm>
          <a:custGeom>
            <a:avLst/>
            <a:gdLst/>
            <a:ahLst/>
            <a:cxnLst/>
            <a:rect r="r" b="b" t="t" l="l"/>
            <a:pathLst>
              <a:path h="5493222" w="13863021">
                <a:moveTo>
                  <a:pt x="0" y="0"/>
                </a:moveTo>
                <a:lnTo>
                  <a:pt x="13863021" y="0"/>
                </a:lnTo>
                <a:lnTo>
                  <a:pt x="13863021" y="5493222"/>
                </a:lnTo>
                <a:lnTo>
                  <a:pt x="0" y="5493222"/>
                </a:lnTo>
                <a:lnTo>
                  <a:pt x="0" y="0"/>
                </a:lnTo>
                <a:close/>
              </a:path>
            </a:pathLst>
          </a:custGeom>
          <a:blipFill>
            <a:blip r:embed="rId5"/>
            <a:stretch>
              <a:fillRect l="0" t="0" r="0" b="0"/>
            </a:stretch>
          </a:blipFill>
        </p:spPr>
      </p:sp>
      <p:sp>
        <p:nvSpPr>
          <p:cNvPr name="TextBox 6" id="6"/>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7" id="7"/>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8" id="8"/>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3615623">
            <a:off x="-5622059" y="4243411"/>
            <a:ext cx="14327238" cy="11175245"/>
          </a:xfrm>
          <a:custGeom>
            <a:avLst/>
            <a:gdLst/>
            <a:ahLst/>
            <a:cxnLst/>
            <a:rect r="r" b="b" t="t" l="l"/>
            <a:pathLst>
              <a:path h="11175245" w="14327238">
                <a:moveTo>
                  <a:pt x="0" y="11175245"/>
                </a:moveTo>
                <a:lnTo>
                  <a:pt x="14327238" y="11175245"/>
                </a:lnTo>
                <a:lnTo>
                  <a:pt x="14327238" y="0"/>
                </a:lnTo>
                <a:lnTo>
                  <a:pt x="0" y="0"/>
                </a:lnTo>
                <a:lnTo>
                  <a:pt x="0" y="111752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4" id="4"/>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Freeform 5" id="5"/>
          <p:cNvSpPr/>
          <p:nvPr/>
        </p:nvSpPr>
        <p:spPr>
          <a:xfrm flipH="false" flipV="false" rot="0">
            <a:off x="728135" y="2616319"/>
            <a:ext cx="8934956" cy="5389122"/>
          </a:xfrm>
          <a:custGeom>
            <a:avLst/>
            <a:gdLst/>
            <a:ahLst/>
            <a:cxnLst/>
            <a:rect r="r" b="b" t="t" l="l"/>
            <a:pathLst>
              <a:path h="5389122" w="8934956">
                <a:moveTo>
                  <a:pt x="0" y="0"/>
                </a:moveTo>
                <a:lnTo>
                  <a:pt x="8934956" y="0"/>
                </a:lnTo>
                <a:lnTo>
                  <a:pt x="8934956" y="5389121"/>
                </a:lnTo>
                <a:lnTo>
                  <a:pt x="0" y="5389121"/>
                </a:lnTo>
                <a:lnTo>
                  <a:pt x="0" y="0"/>
                </a:lnTo>
                <a:close/>
              </a:path>
            </a:pathLst>
          </a:custGeom>
          <a:blipFill>
            <a:blip r:embed="rId5"/>
            <a:stretch>
              <a:fillRect l="0" t="0" r="-8228" b="0"/>
            </a:stretch>
          </a:blipFill>
        </p:spPr>
      </p:sp>
      <p:sp>
        <p:nvSpPr>
          <p:cNvPr name="Freeform 6" id="6"/>
          <p:cNvSpPr/>
          <p:nvPr/>
        </p:nvSpPr>
        <p:spPr>
          <a:xfrm flipH="false" flipV="false" rot="0">
            <a:off x="10483253" y="1848802"/>
            <a:ext cx="6776047" cy="6583294"/>
          </a:xfrm>
          <a:custGeom>
            <a:avLst/>
            <a:gdLst/>
            <a:ahLst/>
            <a:cxnLst/>
            <a:rect r="r" b="b" t="t" l="l"/>
            <a:pathLst>
              <a:path h="6583294" w="6776047">
                <a:moveTo>
                  <a:pt x="0" y="0"/>
                </a:moveTo>
                <a:lnTo>
                  <a:pt x="6776047" y="0"/>
                </a:lnTo>
                <a:lnTo>
                  <a:pt x="6776047" y="6583294"/>
                </a:lnTo>
                <a:lnTo>
                  <a:pt x="0" y="6583294"/>
                </a:lnTo>
                <a:lnTo>
                  <a:pt x="0" y="0"/>
                </a:lnTo>
                <a:close/>
              </a:path>
            </a:pathLst>
          </a:custGeom>
          <a:blipFill>
            <a:blip r:embed="rId6"/>
            <a:stretch>
              <a:fillRect l="-2730" t="0" r="-2730" b="0"/>
            </a:stretch>
          </a:blipFill>
        </p:spPr>
      </p:sp>
      <p:sp>
        <p:nvSpPr>
          <p:cNvPr name="TextBox 7" id="7"/>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8" id="8"/>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9" id="9"/>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524750" cy="10287000"/>
          </a:xfrm>
          <a:prstGeom prst="rect">
            <a:avLst/>
          </a:prstGeom>
          <a:solidFill>
            <a:srgbClr val="F4F4F4"/>
          </a:solidFill>
        </p:spPr>
      </p:sp>
      <p:sp>
        <p:nvSpPr>
          <p:cNvPr name="TextBox 3" id="3"/>
          <p:cNvSpPr txBox="true"/>
          <p:nvPr/>
        </p:nvSpPr>
        <p:spPr>
          <a:xfrm rot="0">
            <a:off x="1028700" y="1028700"/>
            <a:ext cx="5744533" cy="5181600"/>
          </a:xfrm>
          <a:prstGeom prst="rect">
            <a:avLst/>
          </a:prstGeom>
        </p:spPr>
        <p:txBody>
          <a:bodyPr anchor="t" rtlCol="false" tIns="0" lIns="0" bIns="0" rIns="0">
            <a:spAutoFit/>
          </a:bodyPr>
          <a:lstStyle/>
          <a:p>
            <a:pPr algn="l" marL="0" indent="0" lvl="0">
              <a:lnSpc>
                <a:spcPts val="10200"/>
              </a:lnSpc>
              <a:spcBef>
                <a:spcPct val="0"/>
              </a:spcBef>
            </a:pPr>
            <a:r>
              <a:rPr lang="en-US" sz="8500">
                <a:solidFill>
                  <a:srgbClr val="000000"/>
                </a:solidFill>
                <a:latin typeface="IBM Plex Sans"/>
                <a:ea typeface="IBM Plex Sans"/>
                <a:cs typeface="IBM Plex Sans"/>
                <a:sym typeface="IBM Plex Sans"/>
              </a:rPr>
              <a:t>Many thanks for your attention !</a:t>
            </a:r>
          </a:p>
        </p:txBody>
      </p:sp>
      <p:sp>
        <p:nvSpPr>
          <p:cNvPr name="Freeform 4" id="4"/>
          <p:cNvSpPr/>
          <p:nvPr/>
        </p:nvSpPr>
        <p:spPr>
          <a:xfrm flipH="false" flipV="false" rot="0">
            <a:off x="8908291" y="7346290"/>
            <a:ext cx="1927610" cy="1405403"/>
          </a:xfrm>
          <a:custGeom>
            <a:avLst/>
            <a:gdLst/>
            <a:ahLst/>
            <a:cxnLst/>
            <a:rect r="r" b="b" t="t" l="l"/>
            <a:pathLst>
              <a:path h="1405403" w="1927610">
                <a:moveTo>
                  <a:pt x="0" y="0"/>
                </a:moveTo>
                <a:lnTo>
                  <a:pt x="1927611" y="0"/>
                </a:lnTo>
                <a:lnTo>
                  <a:pt x="1927611" y="1405403"/>
                </a:lnTo>
                <a:lnTo>
                  <a:pt x="0" y="1405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701739" y="4941367"/>
            <a:ext cx="2904928" cy="1790492"/>
          </a:xfrm>
          <a:custGeom>
            <a:avLst/>
            <a:gdLst/>
            <a:ahLst/>
            <a:cxnLst/>
            <a:rect r="r" b="b" t="t" l="l"/>
            <a:pathLst>
              <a:path h="1790492" w="2904928">
                <a:moveTo>
                  <a:pt x="0" y="0"/>
                </a:moveTo>
                <a:lnTo>
                  <a:pt x="2904928" y="0"/>
                </a:lnTo>
                <a:lnTo>
                  <a:pt x="2904928" y="1790492"/>
                </a:lnTo>
                <a:lnTo>
                  <a:pt x="0" y="17904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582645" y="1819462"/>
            <a:ext cx="2914688" cy="2215163"/>
          </a:xfrm>
          <a:custGeom>
            <a:avLst/>
            <a:gdLst/>
            <a:ahLst/>
            <a:cxnLst/>
            <a:rect r="r" b="b" t="t" l="l"/>
            <a:pathLst>
              <a:path h="2215163" w="2914688">
                <a:moveTo>
                  <a:pt x="0" y="0"/>
                </a:moveTo>
                <a:lnTo>
                  <a:pt x="2914688" y="0"/>
                </a:lnTo>
                <a:lnTo>
                  <a:pt x="2914688" y="2215163"/>
                </a:lnTo>
                <a:lnTo>
                  <a:pt x="0" y="22151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064281" y="4941367"/>
            <a:ext cx="2295503" cy="1790492"/>
          </a:xfrm>
          <a:custGeom>
            <a:avLst/>
            <a:gdLst/>
            <a:ahLst/>
            <a:cxnLst/>
            <a:rect r="r" b="b" t="t" l="l"/>
            <a:pathLst>
              <a:path h="1790492" w="2295503">
                <a:moveTo>
                  <a:pt x="0" y="0"/>
                </a:moveTo>
                <a:lnTo>
                  <a:pt x="2295503" y="0"/>
                </a:lnTo>
                <a:lnTo>
                  <a:pt x="2295503" y="1790492"/>
                </a:lnTo>
                <a:lnTo>
                  <a:pt x="0" y="17904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369430" y="1431197"/>
            <a:ext cx="1889870" cy="2188270"/>
          </a:xfrm>
          <a:custGeom>
            <a:avLst/>
            <a:gdLst/>
            <a:ahLst/>
            <a:cxnLst/>
            <a:rect r="r" b="b" t="t" l="l"/>
            <a:pathLst>
              <a:path h="2188270" w="1889870">
                <a:moveTo>
                  <a:pt x="0" y="0"/>
                </a:moveTo>
                <a:lnTo>
                  <a:pt x="1889870" y="0"/>
                </a:lnTo>
                <a:lnTo>
                  <a:pt x="1889870" y="2188270"/>
                </a:lnTo>
                <a:lnTo>
                  <a:pt x="0" y="21882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208509" y="1819462"/>
            <a:ext cx="2632182" cy="2000458"/>
          </a:xfrm>
          <a:custGeom>
            <a:avLst/>
            <a:gdLst/>
            <a:ahLst/>
            <a:cxnLst/>
            <a:rect r="r" b="b" t="t" l="l"/>
            <a:pathLst>
              <a:path h="2000458" w="2632182">
                <a:moveTo>
                  <a:pt x="0" y="0"/>
                </a:moveTo>
                <a:lnTo>
                  <a:pt x="2632181" y="0"/>
                </a:lnTo>
                <a:lnTo>
                  <a:pt x="2632181" y="2000458"/>
                </a:lnTo>
                <a:lnTo>
                  <a:pt x="0" y="200045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4684636" y="4315696"/>
            <a:ext cx="2574664" cy="2251660"/>
          </a:xfrm>
          <a:custGeom>
            <a:avLst/>
            <a:gdLst/>
            <a:ahLst/>
            <a:cxnLst/>
            <a:rect r="r" b="b" t="t" l="l"/>
            <a:pathLst>
              <a:path h="2251660" w="2574664">
                <a:moveTo>
                  <a:pt x="0" y="0"/>
                </a:moveTo>
                <a:lnTo>
                  <a:pt x="2574664" y="0"/>
                </a:lnTo>
                <a:lnTo>
                  <a:pt x="2574664" y="2251661"/>
                </a:lnTo>
                <a:lnTo>
                  <a:pt x="0" y="225166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1314443" y="7134058"/>
            <a:ext cx="2641541" cy="1829867"/>
          </a:xfrm>
          <a:custGeom>
            <a:avLst/>
            <a:gdLst/>
            <a:ahLst/>
            <a:cxnLst/>
            <a:rect r="r" b="b" t="t" l="l"/>
            <a:pathLst>
              <a:path h="1829867" w="2641541">
                <a:moveTo>
                  <a:pt x="0" y="0"/>
                </a:moveTo>
                <a:lnTo>
                  <a:pt x="2641540" y="0"/>
                </a:lnTo>
                <a:lnTo>
                  <a:pt x="2641540" y="1829867"/>
                </a:lnTo>
                <a:lnTo>
                  <a:pt x="0" y="18298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4434524" y="7276776"/>
            <a:ext cx="2589746" cy="1544430"/>
          </a:xfrm>
          <a:custGeom>
            <a:avLst/>
            <a:gdLst/>
            <a:ahLst/>
            <a:cxnLst/>
            <a:rect r="r" b="b" t="t" l="l"/>
            <a:pathLst>
              <a:path h="1544430" w="2589746">
                <a:moveTo>
                  <a:pt x="0" y="0"/>
                </a:moveTo>
                <a:lnTo>
                  <a:pt x="2589746" y="0"/>
                </a:lnTo>
                <a:lnTo>
                  <a:pt x="2589746" y="1544430"/>
                </a:lnTo>
                <a:lnTo>
                  <a:pt x="0" y="154443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962901" cy="10287000"/>
          </a:xfrm>
          <a:prstGeom prst="rect">
            <a:avLst/>
          </a:prstGeom>
          <a:solidFill>
            <a:srgbClr val="F4F4F4"/>
          </a:solidFill>
        </p:spPr>
      </p:sp>
      <p:sp>
        <p:nvSpPr>
          <p:cNvPr name="TextBox 3" id="3"/>
          <p:cNvSpPr txBox="true"/>
          <p:nvPr/>
        </p:nvSpPr>
        <p:spPr>
          <a:xfrm rot="0">
            <a:off x="4545576" y="2421246"/>
            <a:ext cx="10055173" cy="1295400"/>
          </a:xfrm>
          <a:prstGeom prst="rect">
            <a:avLst/>
          </a:prstGeom>
        </p:spPr>
        <p:txBody>
          <a:bodyPr anchor="t" rtlCol="false" tIns="0" lIns="0" bIns="0" rIns="0">
            <a:spAutoFit/>
          </a:bodyPr>
          <a:lstStyle/>
          <a:p>
            <a:pPr algn="l" marL="0" indent="0" lvl="0">
              <a:lnSpc>
                <a:spcPts val="10200"/>
              </a:lnSpc>
              <a:spcBef>
                <a:spcPct val="0"/>
              </a:spcBef>
            </a:pPr>
            <a:r>
              <a:rPr lang="en-US" sz="8500">
                <a:solidFill>
                  <a:srgbClr val="000000"/>
                </a:solidFill>
                <a:latin typeface="IBM Plex Sans"/>
                <a:ea typeface="IBM Plex Sans"/>
                <a:cs typeface="IBM Plex Sans"/>
                <a:sym typeface="IBM Plex Sans"/>
              </a:rPr>
              <a:t>Aim of the project </a:t>
            </a:r>
          </a:p>
        </p:txBody>
      </p:sp>
      <p:sp>
        <p:nvSpPr>
          <p:cNvPr name="TextBox 4" id="4"/>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5" id="5"/>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2"/>
            <a:stretch>
              <a:fillRect l="0" t="0" r="0" b="0"/>
            </a:stretch>
          </a:blipFill>
        </p:spPr>
      </p:sp>
      <p:sp>
        <p:nvSpPr>
          <p:cNvPr name="TextBox 6" id="6"/>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7" id="7"/>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8" id="8"/>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Freeform 9" id="9"/>
          <p:cNvSpPr/>
          <p:nvPr/>
        </p:nvSpPr>
        <p:spPr>
          <a:xfrm flipH="false" flipV="false" rot="0">
            <a:off x="4933979" y="-1277485"/>
            <a:ext cx="14026196" cy="11628992"/>
          </a:xfrm>
          <a:custGeom>
            <a:avLst/>
            <a:gdLst/>
            <a:ahLst/>
            <a:cxnLst/>
            <a:rect r="r" b="b" t="t" l="l"/>
            <a:pathLst>
              <a:path h="11628992" w="14026196">
                <a:moveTo>
                  <a:pt x="0" y="0"/>
                </a:moveTo>
                <a:lnTo>
                  <a:pt x="14026196" y="0"/>
                </a:lnTo>
                <a:lnTo>
                  <a:pt x="14026196" y="11628992"/>
                </a:lnTo>
                <a:lnTo>
                  <a:pt x="0" y="116289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776747" y="4945371"/>
            <a:ext cx="7186153" cy="2877893"/>
          </a:xfrm>
          <a:prstGeom prst="rect">
            <a:avLst/>
          </a:prstGeom>
        </p:spPr>
        <p:txBody>
          <a:bodyPr anchor="t" rtlCol="false" tIns="0" lIns="0" bIns="0" rIns="0">
            <a:spAutoFit/>
          </a:bodyPr>
          <a:lstStyle/>
          <a:p>
            <a:pPr algn="ctr">
              <a:lnSpc>
                <a:spcPts val="5712"/>
              </a:lnSpc>
              <a:spcBef>
                <a:spcPct val="0"/>
              </a:spcBef>
            </a:pPr>
            <a:r>
              <a:rPr lang="en-US" sz="4394">
                <a:solidFill>
                  <a:srgbClr val="000000"/>
                </a:solidFill>
                <a:latin typeface="IBM Plex Sans"/>
                <a:ea typeface="IBM Plex Sans"/>
                <a:cs typeface="IBM Plex Sans"/>
                <a:sym typeface="IBM Plex Sans"/>
              </a:rPr>
              <a:t>Given a set of 10.000 images, the aim is to predict the category of objects to which each photo belongs.</a:t>
            </a:r>
          </a:p>
        </p:txBody>
      </p:sp>
      <p:sp>
        <p:nvSpPr>
          <p:cNvPr name="TextBox 11" id="11"/>
          <p:cNvSpPr txBox="true"/>
          <p:nvPr/>
        </p:nvSpPr>
        <p:spPr>
          <a:xfrm rot="0">
            <a:off x="10147449" y="4508436"/>
            <a:ext cx="2701444" cy="3761287"/>
          </a:xfrm>
          <a:prstGeom prst="rect">
            <a:avLst/>
          </a:prstGeom>
        </p:spPr>
        <p:txBody>
          <a:bodyPr anchor="t" rtlCol="false" tIns="0" lIns="0" bIns="0" rIns="0">
            <a:spAutoFit/>
          </a:bodyPr>
          <a:lstStyle/>
          <a:p>
            <a:pPr algn="ctr">
              <a:lnSpc>
                <a:spcPts val="3714"/>
              </a:lnSpc>
              <a:spcBef>
                <a:spcPct val="0"/>
              </a:spcBef>
            </a:pPr>
          </a:p>
          <a:p>
            <a:pPr algn="ctr">
              <a:lnSpc>
                <a:spcPts val="3714"/>
              </a:lnSpc>
              <a:spcBef>
                <a:spcPct val="0"/>
              </a:spcBef>
            </a:pPr>
          </a:p>
          <a:p>
            <a:pPr algn="ctr" marL="616842" indent="-308421" lvl="1">
              <a:lnSpc>
                <a:spcPts val="3714"/>
              </a:lnSpc>
              <a:spcBef>
                <a:spcPct val="0"/>
              </a:spcBef>
              <a:buFont typeface="Arial"/>
              <a:buChar char="•"/>
            </a:pPr>
            <a:r>
              <a:rPr lang="en-US" sz="2857">
                <a:solidFill>
                  <a:srgbClr val="000000"/>
                </a:solidFill>
                <a:latin typeface="IBM Plex Sans"/>
                <a:ea typeface="IBM Plex Sans"/>
                <a:cs typeface="IBM Plex Sans"/>
                <a:sym typeface="IBM Plex Sans"/>
              </a:rPr>
              <a:t>airplane </a:t>
            </a:r>
          </a:p>
          <a:p>
            <a:pPr algn="ctr" marL="616842" indent="-308421" lvl="1">
              <a:lnSpc>
                <a:spcPts val="3714"/>
              </a:lnSpc>
              <a:spcBef>
                <a:spcPct val="0"/>
              </a:spcBef>
              <a:buFont typeface="Arial"/>
              <a:buChar char="•"/>
            </a:pPr>
            <a:r>
              <a:rPr lang="en-US" sz="2857">
                <a:solidFill>
                  <a:srgbClr val="000000"/>
                </a:solidFill>
                <a:latin typeface="IBM Plex Sans"/>
                <a:ea typeface="IBM Plex Sans"/>
                <a:cs typeface="IBM Plex Sans"/>
                <a:sym typeface="IBM Plex Sans"/>
              </a:rPr>
              <a:t>automobile </a:t>
            </a:r>
          </a:p>
          <a:p>
            <a:pPr algn="ctr" marL="616842" indent="-308421" lvl="1">
              <a:lnSpc>
                <a:spcPts val="3714"/>
              </a:lnSpc>
              <a:spcBef>
                <a:spcPct val="0"/>
              </a:spcBef>
              <a:buFont typeface="Arial"/>
              <a:buChar char="•"/>
            </a:pPr>
            <a:r>
              <a:rPr lang="en-US" sz="2857">
                <a:solidFill>
                  <a:srgbClr val="000000"/>
                </a:solidFill>
                <a:latin typeface="IBM Plex Sans"/>
                <a:ea typeface="IBM Plex Sans"/>
                <a:cs typeface="IBM Plex Sans"/>
                <a:sym typeface="IBM Plex Sans"/>
              </a:rPr>
              <a:t>bird</a:t>
            </a:r>
          </a:p>
          <a:p>
            <a:pPr algn="ctr" marL="616842" indent="-308421" lvl="1">
              <a:lnSpc>
                <a:spcPts val="3714"/>
              </a:lnSpc>
              <a:spcBef>
                <a:spcPct val="0"/>
              </a:spcBef>
              <a:buFont typeface="Arial"/>
              <a:buChar char="•"/>
            </a:pPr>
            <a:r>
              <a:rPr lang="en-US" sz="2857">
                <a:solidFill>
                  <a:srgbClr val="000000"/>
                </a:solidFill>
                <a:latin typeface="IBM Plex Sans"/>
                <a:ea typeface="IBM Plex Sans"/>
                <a:cs typeface="IBM Plex Sans"/>
                <a:sym typeface="IBM Plex Sans"/>
              </a:rPr>
              <a:t>cat</a:t>
            </a:r>
          </a:p>
          <a:p>
            <a:pPr algn="ctr" marL="616842" indent="-308421" lvl="1">
              <a:lnSpc>
                <a:spcPts val="3714"/>
              </a:lnSpc>
              <a:spcBef>
                <a:spcPct val="0"/>
              </a:spcBef>
              <a:buFont typeface="Arial"/>
              <a:buChar char="•"/>
            </a:pPr>
            <a:r>
              <a:rPr lang="en-US" sz="2857">
                <a:solidFill>
                  <a:srgbClr val="000000"/>
                </a:solidFill>
                <a:latin typeface="IBM Plex Sans"/>
                <a:ea typeface="IBM Plex Sans"/>
                <a:cs typeface="IBM Plex Sans"/>
                <a:sym typeface="IBM Plex Sans"/>
              </a:rPr>
              <a:t>deer</a:t>
            </a:r>
          </a:p>
          <a:p>
            <a:pPr algn="ctr">
              <a:lnSpc>
                <a:spcPts val="3714"/>
              </a:lnSpc>
              <a:spcBef>
                <a:spcPct val="0"/>
              </a:spcBef>
            </a:pPr>
          </a:p>
        </p:txBody>
      </p:sp>
      <p:sp>
        <p:nvSpPr>
          <p:cNvPr name="TextBox 12" id="12"/>
          <p:cNvSpPr txBox="true"/>
          <p:nvPr/>
        </p:nvSpPr>
        <p:spPr>
          <a:xfrm rot="0">
            <a:off x="13333973" y="5408632"/>
            <a:ext cx="2199043" cy="2414632"/>
          </a:xfrm>
          <a:prstGeom prst="rect">
            <a:avLst/>
          </a:prstGeom>
        </p:spPr>
        <p:txBody>
          <a:bodyPr anchor="t" rtlCol="false" tIns="0" lIns="0" bIns="0" rIns="0">
            <a:spAutoFit/>
          </a:bodyPr>
          <a:lstStyle/>
          <a:p>
            <a:pPr algn="ctr" marL="641338" indent="-320669" lvl="1">
              <a:lnSpc>
                <a:spcPts val="3861"/>
              </a:lnSpc>
              <a:spcBef>
                <a:spcPct val="0"/>
              </a:spcBef>
              <a:buFont typeface="Arial"/>
              <a:buChar char="•"/>
            </a:pPr>
            <a:r>
              <a:rPr lang="en-US" sz="2970">
                <a:solidFill>
                  <a:srgbClr val="000000"/>
                </a:solidFill>
                <a:latin typeface="IBM Plex Sans"/>
                <a:ea typeface="IBM Plex Sans"/>
                <a:cs typeface="IBM Plex Sans"/>
                <a:sym typeface="IBM Plex Sans"/>
              </a:rPr>
              <a:t>dog</a:t>
            </a:r>
          </a:p>
          <a:p>
            <a:pPr algn="ctr" marL="641338" indent="-320669" lvl="1">
              <a:lnSpc>
                <a:spcPts val="3861"/>
              </a:lnSpc>
              <a:spcBef>
                <a:spcPct val="0"/>
              </a:spcBef>
              <a:buFont typeface="Arial"/>
              <a:buChar char="•"/>
            </a:pPr>
            <a:r>
              <a:rPr lang="en-US" sz="2970">
                <a:solidFill>
                  <a:srgbClr val="000000"/>
                </a:solidFill>
                <a:latin typeface="IBM Plex Sans"/>
                <a:ea typeface="IBM Plex Sans"/>
                <a:cs typeface="IBM Plex Sans"/>
                <a:sym typeface="IBM Plex Sans"/>
              </a:rPr>
              <a:t>frog</a:t>
            </a:r>
          </a:p>
          <a:p>
            <a:pPr algn="ctr" marL="641338" indent="-320669" lvl="1">
              <a:lnSpc>
                <a:spcPts val="3861"/>
              </a:lnSpc>
              <a:spcBef>
                <a:spcPct val="0"/>
              </a:spcBef>
              <a:buFont typeface="Arial"/>
              <a:buChar char="•"/>
            </a:pPr>
            <a:r>
              <a:rPr lang="en-US" sz="2970">
                <a:solidFill>
                  <a:srgbClr val="000000"/>
                </a:solidFill>
                <a:latin typeface="IBM Plex Sans"/>
                <a:ea typeface="IBM Plex Sans"/>
                <a:cs typeface="IBM Plex Sans"/>
                <a:sym typeface="IBM Plex Sans"/>
              </a:rPr>
              <a:t>horse</a:t>
            </a:r>
          </a:p>
          <a:p>
            <a:pPr algn="ctr" marL="641338" indent="-320669" lvl="1">
              <a:lnSpc>
                <a:spcPts val="3861"/>
              </a:lnSpc>
              <a:spcBef>
                <a:spcPct val="0"/>
              </a:spcBef>
              <a:buFont typeface="Arial"/>
              <a:buChar char="•"/>
            </a:pPr>
            <a:r>
              <a:rPr lang="en-US" sz="2970">
                <a:solidFill>
                  <a:srgbClr val="000000"/>
                </a:solidFill>
                <a:latin typeface="IBM Plex Sans"/>
                <a:ea typeface="IBM Plex Sans"/>
                <a:cs typeface="IBM Plex Sans"/>
                <a:sym typeface="IBM Plex Sans"/>
              </a:rPr>
              <a:t>ship</a:t>
            </a:r>
          </a:p>
          <a:p>
            <a:pPr algn="ctr" marL="641338" indent="-320669" lvl="1">
              <a:lnSpc>
                <a:spcPts val="3861"/>
              </a:lnSpc>
              <a:spcBef>
                <a:spcPct val="0"/>
              </a:spcBef>
              <a:buFont typeface="Arial"/>
              <a:buChar char="•"/>
            </a:pPr>
            <a:r>
              <a:rPr lang="en-US" sz="2970">
                <a:solidFill>
                  <a:srgbClr val="000000"/>
                </a:solidFill>
                <a:latin typeface="IBM Plex Sans"/>
                <a:ea typeface="IBM Plex Sans"/>
                <a:cs typeface="IBM Plex Sans"/>
                <a:sym typeface="IBM Plex Sans"/>
              </a:rPr>
              <a:t>truck</a:t>
            </a:r>
          </a:p>
        </p:txBody>
      </p:sp>
      <p:sp>
        <p:nvSpPr>
          <p:cNvPr name="TextBox 13" id="13"/>
          <p:cNvSpPr txBox="true"/>
          <p:nvPr/>
        </p:nvSpPr>
        <p:spPr>
          <a:xfrm rot="0">
            <a:off x="9424767" y="4130611"/>
            <a:ext cx="6848252" cy="467995"/>
          </a:xfrm>
          <a:prstGeom prst="rect">
            <a:avLst/>
          </a:prstGeom>
        </p:spPr>
        <p:txBody>
          <a:bodyPr anchor="t" rtlCol="false" tIns="0" lIns="0" bIns="0" rIns="0">
            <a:spAutoFit/>
          </a:bodyPr>
          <a:lstStyle/>
          <a:p>
            <a:pPr algn="ctr">
              <a:lnSpc>
                <a:spcPts val="3769"/>
              </a:lnSpc>
              <a:spcBef>
                <a:spcPct val="0"/>
              </a:spcBef>
            </a:pPr>
            <a:r>
              <a:rPr lang="en-US" sz="2899">
                <a:solidFill>
                  <a:srgbClr val="000000"/>
                </a:solidFill>
                <a:latin typeface="IBM Plex Sans"/>
                <a:ea typeface="IBM Plex Sans"/>
                <a:cs typeface="IBM Plex Sans"/>
                <a:sym typeface="IBM Plex Sans"/>
              </a:rPr>
              <a:t>T</a:t>
            </a:r>
            <a:r>
              <a:rPr lang="en-US" sz="2899">
                <a:solidFill>
                  <a:srgbClr val="000000"/>
                </a:solidFill>
                <a:latin typeface="IBM Plex Sans"/>
                <a:ea typeface="IBM Plex Sans"/>
                <a:cs typeface="IBM Plex Sans"/>
                <a:sym typeface="IBM Plex Sans"/>
              </a:rPr>
              <a:t>he photo are divided into ten categories: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86329" y="1530668"/>
            <a:ext cx="11392785" cy="2217082"/>
            <a:chOff x="0" y="0"/>
            <a:chExt cx="15190380" cy="2956110"/>
          </a:xfrm>
        </p:grpSpPr>
        <p:sp>
          <p:nvSpPr>
            <p:cNvPr name="TextBox 3" id="3"/>
            <p:cNvSpPr txBox="true"/>
            <p:nvPr/>
          </p:nvSpPr>
          <p:spPr>
            <a:xfrm rot="0">
              <a:off x="0" y="-11"/>
              <a:ext cx="15190380" cy="1727200"/>
            </a:xfrm>
            <a:prstGeom prst="rect">
              <a:avLst/>
            </a:prstGeom>
          </p:spPr>
          <p:txBody>
            <a:bodyPr anchor="t" rtlCol="false" tIns="0" lIns="0" bIns="0" rIns="0">
              <a:spAutoFit/>
            </a:bodyPr>
            <a:lstStyle/>
            <a:p>
              <a:pPr algn="ctr" marL="0" indent="0" lvl="0">
                <a:lnSpc>
                  <a:spcPts val="10200"/>
                </a:lnSpc>
                <a:spcBef>
                  <a:spcPct val="0"/>
                </a:spcBef>
              </a:pPr>
              <a:r>
                <a:rPr lang="en-US" sz="8500">
                  <a:solidFill>
                    <a:srgbClr val="000000"/>
                  </a:solidFill>
                  <a:latin typeface="IBM Plex Sans"/>
                  <a:ea typeface="IBM Plex Sans"/>
                  <a:cs typeface="IBM Plex Sans"/>
                  <a:sym typeface="IBM Plex Sans"/>
                </a:rPr>
                <a:t>CIFAR-10 Dataset</a:t>
              </a:r>
            </a:p>
          </p:txBody>
        </p:sp>
        <p:sp>
          <p:nvSpPr>
            <p:cNvPr name="TextBox 4" id="4"/>
            <p:cNvSpPr txBox="true"/>
            <p:nvPr/>
          </p:nvSpPr>
          <p:spPr>
            <a:xfrm rot="0">
              <a:off x="0" y="2317957"/>
              <a:ext cx="15190380" cy="638175"/>
            </a:xfrm>
            <a:prstGeom prst="rect">
              <a:avLst/>
            </a:prstGeom>
          </p:spPr>
          <p:txBody>
            <a:bodyPr anchor="t" rtlCol="false" tIns="0" lIns="0" bIns="0" rIns="0">
              <a:spAutoFit/>
            </a:bodyPr>
            <a:lstStyle/>
            <a:p>
              <a:pPr algn="ctr">
                <a:lnSpc>
                  <a:spcPts val="3900"/>
                </a:lnSpc>
              </a:pPr>
            </a:p>
          </p:txBody>
        </p:sp>
      </p:grpSp>
      <p:sp>
        <p:nvSpPr>
          <p:cNvPr name="Freeform 5" id="5"/>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2"/>
            <a:stretch>
              <a:fillRect l="0" t="0" r="0" b="0"/>
            </a:stretch>
          </a:blipFill>
        </p:spPr>
      </p:sp>
      <p:sp>
        <p:nvSpPr>
          <p:cNvPr name="TextBox 6" id="6"/>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7" id="7"/>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8" id="8"/>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grpSp>
        <p:nvGrpSpPr>
          <p:cNvPr name="Group 9" id="9"/>
          <p:cNvGrpSpPr/>
          <p:nvPr/>
        </p:nvGrpSpPr>
        <p:grpSpPr>
          <a:xfrm rot="0">
            <a:off x="2552450" y="4119225"/>
            <a:ext cx="13114101" cy="3230126"/>
            <a:chOff x="0" y="0"/>
            <a:chExt cx="17485468" cy="4306835"/>
          </a:xfrm>
        </p:grpSpPr>
        <p:sp>
          <p:nvSpPr>
            <p:cNvPr name="TextBox 10" id="10"/>
            <p:cNvSpPr txBox="true"/>
            <p:nvPr/>
          </p:nvSpPr>
          <p:spPr>
            <a:xfrm rot="0">
              <a:off x="0" y="-38100"/>
              <a:ext cx="17485468" cy="1624754"/>
            </a:xfrm>
            <a:prstGeom prst="rect">
              <a:avLst/>
            </a:prstGeom>
          </p:spPr>
          <p:txBody>
            <a:bodyPr anchor="t" rtlCol="false" tIns="0" lIns="0" bIns="0" rIns="0">
              <a:spAutoFit/>
            </a:bodyPr>
            <a:lstStyle/>
            <a:p>
              <a:pPr algn="ctr">
                <a:lnSpc>
                  <a:spcPts val="4939"/>
                </a:lnSpc>
                <a:spcBef>
                  <a:spcPct val="0"/>
                </a:spcBef>
              </a:pPr>
              <a:r>
                <a:rPr lang="en-US" sz="3799">
                  <a:solidFill>
                    <a:srgbClr val="000000"/>
                  </a:solidFill>
                  <a:latin typeface="IBM Plex Sans"/>
                  <a:ea typeface="IBM Plex Sans"/>
                  <a:cs typeface="IBM Plex Sans"/>
                  <a:sym typeface="IBM Plex Sans"/>
                </a:rPr>
                <a:t>The CIFAR-10 dataset contains 50.000 images in the training set and 10.000 images in the test set.</a:t>
              </a:r>
            </a:p>
          </p:txBody>
        </p:sp>
        <p:sp>
          <p:nvSpPr>
            <p:cNvPr name="TextBox 11" id="11"/>
            <p:cNvSpPr txBox="true"/>
            <p:nvPr/>
          </p:nvSpPr>
          <p:spPr>
            <a:xfrm rot="0">
              <a:off x="892614" y="1856581"/>
              <a:ext cx="15700240" cy="2450254"/>
            </a:xfrm>
            <a:prstGeom prst="rect">
              <a:avLst/>
            </a:prstGeom>
          </p:spPr>
          <p:txBody>
            <a:bodyPr anchor="t" rtlCol="false" tIns="0" lIns="0" bIns="0" rIns="0">
              <a:spAutoFit/>
            </a:bodyPr>
            <a:lstStyle/>
            <a:p>
              <a:pPr algn="ctr">
                <a:lnSpc>
                  <a:spcPts val="4939"/>
                </a:lnSpc>
                <a:spcBef>
                  <a:spcPct val="0"/>
                </a:spcBef>
              </a:pPr>
              <a:r>
                <a:rPr lang="en-US" sz="3799">
                  <a:solidFill>
                    <a:srgbClr val="000000"/>
                  </a:solidFill>
                  <a:latin typeface="IBM Plex Sans"/>
                  <a:ea typeface="IBM Plex Sans"/>
                  <a:cs typeface="IBM Plex Sans"/>
                  <a:sym typeface="IBM Plex Sans"/>
                </a:rPr>
                <a:t>All images are in color, with dimensions of 32x32 pixels and 3 RGB channels. Each image is also accompanied by a label that identifies the object.</a:t>
              </a:r>
            </a:p>
          </p:txBody>
        </p:sp>
      </p:grpSp>
      <p:sp>
        <p:nvSpPr>
          <p:cNvPr name="Freeform 12" id="12"/>
          <p:cNvSpPr/>
          <p:nvPr/>
        </p:nvSpPr>
        <p:spPr>
          <a:xfrm flipH="false" flipV="false" rot="0">
            <a:off x="4933979" y="-1277485"/>
            <a:ext cx="14026196" cy="11628992"/>
          </a:xfrm>
          <a:custGeom>
            <a:avLst/>
            <a:gdLst/>
            <a:ahLst/>
            <a:cxnLst/>
            <a:rect r="r" b="b" t="t" l="l"/>
            <a:pathLst>
              <a:path h="11628992" w="14026196">
                <a:moveTo>
                  <a:pt x="0" y="0"/>
                </a:moveTo>
                <a:lnTo>
                  <a:pt x="14026196" y="0"/>
                </a:lnTo>
                <a:lnTo>
                  <a:pt x="14026196" y="11628992"/>
                </a:lnTo>
                <a:lnTo>
                  <a:pt x="0" y="116289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446009">
            <a:off x="-3777897" y="-3377064"/>
            <a:ext cx="9979854" cy="7584689"/>
          </a:xfrm>
          <a:custGeom>
            <a:avLst/>
            <a:gdLst/>
            <a:ahLst/>
            <a:cxnLst/>
            <a:rect r="r" b="b" t="t" l="l"/>
            <a:pathLst>
              <a:path h="7584689" w="9979854">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9144000" y="0"/>
            <a:ext cx="9144000" cy="10287000"/>
          </a:xfrm>
          <a:prstGeom prst="rect">
            <a:avLst/>
          </a:prstGeom>
          <a:solidFill>
            <a:srgbClr val="F4F4F4"/>
          </a:solidFill>
        </p:spPr>
      </p:sp>
      <p:sp>
        <p:nvSpPr>
          <p:cNvPr name="Freeform 4" id="4"/>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Freeform 5" id="5"/>
          <p:cNvSpPr/>
          <p:nvPr/>
        </p:nvSpPr>
        <p:spPr>
          <a:xfrm flipH="false" flipV="false" rot="0">
            <a:off x="10770369" y="1343025"/>
            <a:ext cx="5720431" cy="7192297"/>
          </a:xfrm>
          <a:custGeom>
            <a:avLst/>
            <a:gdLst/>
            <a:ahLst/>
            <a:cxnLst/>
            <a:rect r="r" b="b" t="t" l="l"/>
            <a:pathLst>
              <a:path h="7192297" w="5720431">
                <a:moveTo>
                  <a:pt x="0" y="0"/>
                </a:moveTo>
                <a:lnTo>
                  <a:pt x="5720431" y="0"/>
                </a:lnTo>
                <a:lnTo>
                  <a:pt x="5720431" y="7192297"/>
                </a:lnTo>
                <a:lnTo>
                  <a:pt x="0" y="7192297"/>
                </a:lnTo>
                <a:lnTo>
                  <a:pt x="0" y="0"/>
                </a:lnTo>
                <a:close/>
              </a:path>
            </a:pathLst>
          </a:custGeom>
          <a:blipFill>
            <a:blip r:embed="rId5"/>
            <a:stretch>
              <a:fillRect l="-1931" t="0" r="-1931" b="0"/>
            </a:stretch>
          </a:blipFill>
        </p:spPr>
      </p:sp>
      <p:sp>
        <p:nvSpPr>
          <p:cNvPr name="TextBox 6" id="6"/>
          <p:cNvSpPr txBox="true"/>
          <p:nvPr/>
        </p:nvSpPr>
        <p:spPr>
          <a:xfrm rot="0">
            <a:off x="1403466" y="2944546"/>
            <a:ext cx="5330945" cy="2362200"/>
          </a:xfrm>
          <a:prstGeom prst="rect">
            <a:avLst/>
          </a:prstGeom>
        </p:spPr>
        <p:txBody>
          <a:bodyPr anchor="t" rtlCol="false" tIns="0" lIns="0" bIns="0" rIns="0">
            <a:spAutoFit/>
          </a:bodyPr>
          <a:lstStyle/>
          <a:p>
            <a:pPr algn="l" marL="0" indent="0" lvl="0">
              <a:lnSpc>
                <a:spcPts val="9313"/>
              </a:lnSpc>
              <a:spcBef>
                <a:spcPct val="0"/>
              </a:spcBef>
            </a:pPr>
            <a:r>
              <a:rPr lang="en-US" sz="7761">
                <a:solidFill>
                  <a:srgbClr val="000000"/>
                </a:solidFill>
                <a:latin typeface="IBM Plex Sans"/>
                <a:ea typeface="IBM Plex Sans"/>
                <a:cs typeface="IBM Plex Sans"/>
                <a:sym typeface="IBM Plex Sans"/>
              </a:rPr>
              <a:t>A QUICK OVERVIEW  </a:t>
            </a:r>
          </a:p>
        </p:txBody>
      </p:sp>
      <p:sp>
        <p:nvSpPr>
          <p:cNvPr name="TextBox 7" id="7"/>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8" id="8"/>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9" id="9"/>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TextBox 10" id="10"/>
          <p:cNvSpPr txBox="true"/>
          <p:nvPr/>
        </p:nvSpPr>
        <p:spPr>
          <a:xfrm rot="0">
            <a:off x="297011" y="6545834"/>
            <a:ext cx="8846989" cy="1784661"/>
          </a:xfrm>
          <a:prstGeom prst="rect">
            <a:avLst/>
          </a:prstGeom>
        </p:spPr>
        <p:txBody>
          <a:bodyPr anchor="t" rtlCol="false" tIns="0" lIns="0" bIns="0" rIns="0">
            <a:spAutoFit/>
          </a:bodyPr>
          <a:lstStyle/>
          <a:p>
            <a:pPr algn="ctr">
              <a:lnSpc>
                <a:spcPts val="3543"/>
              </a:lnSpc>
              <a:spcBef>
                <a:spcPct val="0"/>
              </a:spcBef>
            </a:pPr>
            <a:r>
              <a:rPr lang="en-US" sz="2725">
                <a:solidFill>
                  <a:srgbClr val="000000"/>
                </a:solidFill>
                <a:latin typeface="IBM Plex Sans"/>
                <a:ea typeface="IBM Plex Sans"/>
                <a:cs typeface="IBM Plex Sans"/>
                <a:sym typeface="IBM Plex Sans"/>
              </a:rPr>
              <a:t> There are the same number of photos for each category, both in the train and test sets. The training set contains 5,000 images per category, while the test set includes 1,000 images per category.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828">
            <a:off x="13182293" y="-1586711"/>
            <a:ext cx="7621085" cy="6290859"/>
          </a:xfrm>
          <a:custGeom>
            <a:avLst/>
            <a:gdLst/>
            <a:ahLst/>
            <a:cxnLst/>
            <a:rect r="r" b="b" t="t" l="l"/>
            <a:pathLst>
              <a:path h="6290859" w="7621085">
                <a:moveTo>
                  <a:pt x="0" y="0"/>
                </a:moveTo>
                <a:lnTo>
                  <a:pt x="7621085" y="0"/>
                </a:lnTo>
                <a:lnTo>
                  <a:pt x="7621085" y="6290859"/>
                </a:lnTo>
                <a:lnTo>
                  <a:pt x="0" y="6290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47462" y="8861670"/>
            <a:ext cx="2787066" cy="280669"/>
          </a:xfrm>
          <a:prstGeom prst="rect">
            <a:avLst/>
          </a:prstGeom>
        </p:spPr>
        <p:txBody>
          <a:bodyPr anchor="t" rtlCol="false" tIns="0" lIns="0" bIns="0" rIns="0">
            <a:spAutoFit/>
          </a:bodyPr>
          <a:lstStyle/>
          <a:p>
            <a:pPr algn="ctr">
              <a:lnSpc>
                <a:spcPts val="2380"/>
              </a:lnSpc>
              <a:spcBef>
                <a:spcPct val="0"/>
              </a:spcBef>
            </a:pPr>
            <a:r>
              <a:rPr lang="en-US" b="true" sz="1700" u="none">
                <a:solidFill>
                  <a:srgbClr val="FFFFFF"/>
                </a:solidFill>
                <a:latin typeface="IBM Plex Sans Bold"/>
                <a:ea typeface="IBM Plex Sans Bold"/>
                <a:cs typeface="IBM Plex Sans Bold"/>
                <a:sym typeface="IBM Plex Sans Bold"/>
              </a:rPr>
              <a:t>TORNA AL PROGRAMMA</a:t>
            </a:r>
          </a:p>
        </p:txBody>
      </p:sp>
      <p:sp>
        <p:nvSpPr>
          <p:cNvPr name="TextBox 4" id="4"/>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5" id="5"/>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TextBox 6" id="6"/>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7" id="7"/>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8" id="8"/>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TextBox 9" id="9"/>
          <p:cNvSpPr txBox="true"/>
          <p:nvPr/>
        </p:nvSpPr>
        <p:spPr>
          <a:xfrm rot="0">
            <a:off x="1247462" y="1734503"/>
            <a:ext cx="17253065" cy="2565779"/>
          </a:xfrm>
          <a:prstGeom prst="rect">
            <a:avLst/>
          </a:prstGeom>
        </p:spPr>
        <p:txBody>
          <a:bodyPr anchor="t" rtlCol="false" tIns="0" lIns="0" bIns="0" rIns="0">
            <a:spAutoFit/>
          </a:bodyPr>
          <a:lstStyle/>
          <a:p>
            <a:pPr algn="ctr">
              <a:lnSpc>
                <a:spcPts val="10304"/>
              </a:lnSpc>
              <a:spcBef>
                <a:spcPct val="0"/>
              </a:spcBef>
            </a:pPr>
            <a:r>
              <a:rPr lang="en-US" sz="7360">
                <a:solidFill>
                  <a:srgbClr val="000000"/>
                </a:solidFill>
                <a:latin typeface="TT Commons Pro Expanded"/>
                <a:ea typeface="TT Commons Pro Expanded"/>
                <a:cs typeface="TT Commons Pro Expanded"/>
                <a:sym typeface="TT Commons Pro Expanded"/>
              </a:rPr>
              <a:t>NORMALISATION AND DATA PREPROCESSING </a:t>
            </a:r>
          </a:p>
        </p:txBody>
      </p:sp>
      <p:sp>
        <p:nvSpPr>
          <p:cNvPr name="TextBox 10" id="10"/>
          <p:cNvSpPr txBox="true"/>
          <p:nvPr/>
        </p:nvSpPr>
        <p:spPr>
          <a:xfrm rot="0">
            <a:off x="819175" y="5434255"/>
            <a:ext cx="8103003" cy="2274391"/>
          </a:xfrm>
          <a:prstGeom prst="rect">
            <a:avLst/>
          </a:prstGeom>
        </p:spPr>
        <p:txBody>
          <a:bodyPr anchor="t" rtlCol="false" tIns="0" lIns="0" bIns="0" rIns="0">
            <a:spAutoFit/>
          </a:bodyPr>
          <a:lstStyle/>
          <a:p>
            <a:pPr algn="ctr">
              <a:lnSpc>
                <a:spcPts val="3009"/>
              </a:lnSpc>
              <a:spcBef>
                <a:spcPct val="0"/>
              </a:spcBef>
            </a:pPr>
            <a:r>
              <a:rPr lang="en-US" sz="2149">
                <a:solidFill>
                  <a:srgbClr val="000000"/>
                </a:solidFill>
                <a:latin typeface="TT Commons Pro Expanded"/>
                <a:ea typeface="TT Commons Pro Expanded"/>
                <a:cs typeface="TT Commons Pro Expanded"/>
                <a:sym typeface="TT Commons Pro Expanded"/>
              </a:rPr>
              <a:t>BOTH THE TRAINING AND TEST DATASETS ARE CONVERTED TO FLOAT32 FORMAT AND NORMALIZED BY DIVIDING EACH PIXEL VALUE BY 255 — THE MAXIMUM POSSIBLE PIXEL INTENSITY. AS A RESULT, THE PIXEL VALUES NOW RANGE BETWEEN 0 AND 1.</a:t>
            </a:r>
          </a:p>
          <a:p>
            <a:pPr algn="ctr">
              <a:lnSpc>
                <a:spcPts val="3009"/>
              </a:lnSpc>
              <a:spcBef>
                <a:spcPct val="0"/>
              </a:spcBef>
            </a:pPr>
          </a:p>
        </p:txBody>
      </p:sp>
      <p:sp>
        <p:nvSpPr>
          <p:cNvPr name="TextBox 11" id="11"/>
          <p:cNvSpPr txBox="true"/>
          <p:nvPr/>
        </p:nvSpPr>
        <p:spPr>
          <a:xfrm rot="0">
            <a:off x="9873994" y="5095875"/>
            <a:ext cx="8098704" cy="2966085"/>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ADDITIONALLY, THE CATEGORICAL LABELS ARE TRANSFORMED INTO ONE-HOT ENCODED VECTORS. FOR INSTANCE, THE LABEL CORRESPONDING TO THE FIRST CLASS BECOMES: [1, 0, 0, 0, 0, 0, 0, 0, 0, 0].</a:t>
            </a:r>
          </a:p>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THIS PREPROCESSING STEP IS CRUCIAL BECAUSE NEURAL NETWORKS TEND TO PERFORM MORE EFFICIENTLY AND CONVERGE FASTER WHEN THE INPUT VALUES ARE SCALED TO A SMALLER RANGE.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376890">
            <a:off x="-4899893" y="6122938"/>
            <a:ext cx="11422613" cy="8328123"/>
          </a:xfrm>
          <a:custGeom>
            <a:avLst/>
            <a:gdLst/>
            <a:ahLst/>
            <a:cxnLst/>
            <a:rect r="r" b="b" t="t" l="l"/>
            <a:pathLst>
              <a:path h="8328123" w="1142261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361448" y="3133185"/>
            <a:ext cx="3537908" cy="3507363"/>
          </a:xfrm>
          <a:prstGeom prst="rect">
            <a:avLst/>
          </a:prstGeom>
          <a:solidFill>
            <a:srgbClr val="F4F4F4"/>
          </a:solidFill>
        </p:spPr>
      </p:sp>
      <p:grpSp>
        <p:nvGrpSpPr>
          <p:cNvPr name="Group 4" id="4"/>
          <p:cNvGrpSpPr/>
          <p:nvPr/>
        </p:nvGrpSpPr>
        <p:grpSpPr>
          <a:xfrm rot="0">
            <a:off x="487634" y="3261911"/>
            <a:ext cx="915832" cy="91583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TextBox 6" id="6"/>
          <p:cNvSpPr txBox="true"/>
          <p:nvPr/>
        </p:nvSpPr>
        <p:spPr>
          <a:xfrm rot="0">
            <a:off x="14343920" y="8861670"/>
            <a:ext cx="2787066" cy="280669"/>
          </a:xfrm>
          <a:prstGeom prst="rect">
            <a:avLst/>
          </a:prstGeom>
        </p:spPr>
        <p:txBody>
          <a:bodyPr anchor="t" rtlCol="false" tIns="0" lIns="0" bIns="0" rIns="0">
            <a:spAutoFit/>
          </a:bodyPr>
          <a:lstStyle/>
          <a:p>
            <a:pPr algn="ctr">
              <a:lnSpc>
                <a:spcPts val="2380"/>
              </a:lnSpc>
              <a:spcBef>
                <a:spcPct val="0"/>
              </a:spcBef>
            </a:pPr>
          </a:p>
        </p:txBody>
      </p:sp>
      <p:sp>
        <p:nvSpPr>
          <p:cNvPr name="Freeform 7" id="7"/>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4"/>
            <a:stretch>
              <a:fillRect l="0" t="0" r="0" b="0"/>
            </a:stretch>
          </a:blipFill>
        </p:spPr>
      </p:sp>
      <p:sp>
        <p:nvSpPr>
          <p:cNvPr name="TextBox 8" id="8"/>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9" id="9"/>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10" id="10"/>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AutoShape 11" id="11"/>
          <p:cNvSpPr/>
          <p:nvPr/>
        </p:nvSpPr>
        <p:spPr>
          <a:xfrm rot="0">
            <a:off x="4914398" y="3133185"/>
            <a:ext cx="3537908" cy="3507363"/>
          </a:xfrm>
          <a:prstGeom prst="rect">
            <a:avLst/>
          </a:prstGeom>
          <a:solidFill>
            <a:srgbClr val="F4F4F4"/>
          </a:solidFill>
        </p:spPr>
      </p:sp>
      <p:grpSp>
        <p:nvGrpSpPr>
          <p:cNvPr name="Group 12" id="12"/>
          <p:cNvGrpSpPr/>
          <p:nvPr/>
        </p:nvGrpSpPr>
        <p:grpSpPr>
          <a:xfrm rot="0">
            <a:off x="5040584" y="3261911"/>
            <a:ext cx="915832" cy="91583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AutoShape 14" id="14"/>
          <p:cNvSpPr/>
          <p:nvPr/>
        </p:nvSpPr>
        <p:spPr>
          <a:xfrm rot="0">
            <a:off x="9471482" y="3133185"/>
            <a:ext cx="3537908" cy="3507363"/>
          </a:xfrm>
          <a:prstGeom prst="rect">
            <a:avLst/>
          </a:prstGeom>
          <a:solidFill>
            <a:srgbClr val="F4F4F4"/>
          </a:solidFill>
        </p:spPr>
      </p:sp>
      <p:grpSp>
        <p:nvGrpSpPr>
          <p:cNvPr name="Group 15" id="15"/>
          <p:cNvGrpSpPr/>
          <p:nvPr/>
        </p:nvGrpSpPr>
        <p:grpSpPr>
          <a:xfrm rot="0">
            <a:off x="9597668" y="3261911"/>
            <a:ext cx="915832" cy="915832"/>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AutoShape 17" id="17"/>
          <p:cNvSpPr/>
          <p:nvPr/>
        </p:nvSpPr>
        <p:spPr>
          <a:xfrm rot="0">
            <a:off x="14028565" y="3133185"/>
            <a:ext cx="3537908" cy="3507363"/>
          </a:xfrm>
          <a:prstGeom prst="rect">
            <a:avLst/>
          </a:prstGeom>
          <a:solidFill>
            <a:srgbClr val="F4F4F4"/>
          </a:solidFill>
        </p:spPr>
      </p:sp>
      <p:grpSp>
        <p:nvGrpSpPr>
          <p:cNvPr name="Group 18" id="18"/>
          <p:cNvGrpSpPr/>
          <p:nvPr/>
        </p:nvGrpSpPr>
        <p:grpSpPr>
          <a:xfrm rot="0">
            <a:off x="14154751" y="3261911"/>
            <a:ext cx="915832" cy="915832"/>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4300"/>
            </a:solidFill>
          </p:spPr>
        </p:sp>
      </p:grpSp>
      <p:sp>
        <p:nvSpPr>
          <p:cNvPr name="TextBox 20" id="20"/>
          <p:cNvSpPr txBox="true"/>
          <p:nvPr/>
        </p:nvSpPr>
        <p:spPr>
          <a:xfrm rot="0">
            <a:off x="-114307" y="3434171"/>
            <a:ext cx="2119715" cy="514164"/>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TT Commons Pro Expanded"/>
                <a:ea typeface="TT Commons Pro Expanded"/>
                <a:cs typeface="TT Commons Pro Expanded"/>
                <a:sym typeface="TT Commons Pro Expanded"/>
              </a:rPr>
              <a:t>1</a:t>
            </a:r>
          </a:p>
        </p:txBody>
      </p:sp>
      <p:sp>
        <p:nvSpPr>
          <p:cNvPr name="TextBox 21" id="21"/>
          <p:cNvSpPr txBox="true"/>
          <p:nvPr/>
        </p:nvSpPr>
        <p:spPr>
          <a:xfrm rot="0">
            <a:off x="4438643" y="3434171"/>
            <a:ext cx="2119715" cy="514164"/>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TT Commons Pro Expanded"/>
                <a:ea typeface="TT Commons Pro Expanded"/>
                <a:cs typeface="TT Commons Pro Expanded"/>
                <a:sym typeface="TT Commons Pro Expanded"/>
              </a:rPr>
              <a:t>2</a:t>
            </a:r>
          </a:p>
        </p:txBody>
      </p:sp>
      <p:sp>
        <p:nvSpPr>
          <p:cNvPr name="TextBox 22" id="22"/>
          <p:cNvSpPr txBox="true"/>
          <p:nvPr/>
        </p:nvSpPr>
        <p:spPr>
          <a:xfrm rot="0">
            <a:off x="8995726" y="3434171"/>
            <a:ext cx="2119715" cy="514164"/>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TT Commons Pro Expanded"/>
                <a:ea typeface="TT Commons Pro Expanded"/>
                <a:cs typeface="TT Commons Pro Expanded"/>
                <a:sym typeface="TT Commons Pro Expanded"/>
              </a:rPr>
              <a:t>3</a:t>
            </a:r>
          </a:p>
        </p:txBody>
      </p:sp>
      <p:sp>
        <p:nvSpPr>
          <p:cNvPr name="TextBox 23" id="23"/>
          <p:cNvSpPr txBox="true"/>
          <p:nvPr/>
        </p:nvSpPr>
        <p:spPr>
          <a:xfrm rot="0">
            <a:off x="13552315" y="3434171"/>
            <a:ext cx="2119715" cy="514164"/>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TT Commons Pro Expanded"/>
                <a:ea typeface="TT Commons Pro Expanded"/>
                <a:cs typeface="TT Commons Pro Expanded"/>
                <a:sym typeface="TT Commons Pro Expanded"/>
              </a:rPr>
              <a:t>4</a:t>
            </a:r>
          </a:p>
        </p:txBody>
      </p:sp>
      <p:sp>
        <p:nvSpPr>
          <p:cNvPr name="TextBox 24" id="24"/>
          <p:cNvSpPr txBox="true"/>
          <p:nvPr/>
        </p:nvSpPr>
        <p:spPr>
          <a:xfrm rot="0">
            <a:off x="550071" y="4617085"/>
            <a:ext cx="3160663" cy="986155"/>
          </a:xfrm>
          <a:prstGeom prst="rect">
            <a:avLst/>
          </a:prstGeom>
        </p:spPr>
        <p:txBody>
          <a:bodyPr anchor="t" rtlCol="false" tIns="0" lIns="0" bIns="0" rIns="0">
            <a:spAutoFit/>
          </a:bodyPr>
          <a:lstStyle/>
          <a:p>
            <a:pPr algn="ctr">
              <a:lnSpc>
                <a:spcPts val="3919"/>
              </a:lnSpc>
            </a:pPr>
            <a:r>
              <a:rPr lang="en-US" sz="2799">
                <a:solidFill>
                  <a:srgbClr val="000000"/>
                </a:solidFill>
                <a:latin typeface="TT Commons Pro Expanded"/>
                <a:ea typeface="TT Commons Pro Expanded"/>
                <a:cs typeface="TT Commons Pro Expanded"/>
                <a:sym typeface="TT Commons Pro Expanded"/>
              </a:rPr>
              <a:t>CONV2D+</a:t>
            </a:r>
          </a:p>
          <a:p>
            <a:pPr algn="ctr">
              <a:lnSpc>
                <a:spcPts val="3919"/>
              </a:lnSpc>
              <a:spcBef>
                <a:spcPct val="0"/>
              </a:spcBef>
            </a:pPr>
            <a:r>
              <a:rPr lang="en-US" sz="2799">
                <a:solidFill>
                  <a:srgbClr val="000000"/>
                </a:solidFill>
                <a:latin typeface="TT Commons Pro Expanded"/>
                <a:ea typeface="TT Commons Pro Expanded"/>
                <a:cs typeface="TT Commons Pro Expanded"/>
                <a:sym typeface="TT Commons Pro Expanded"/>
              </a:rPr>
              <a:t>MAXPOOLING2D </a:t>
            </a:r>
          </a:p>
        </p:txBody>
      </p:sp>
      <p:sp>
        <p:nvSpPr>
          <p:cNvPr name="TextBox 25" id="25"/>
          <p:cNvSpPr txBox="true"/>
          <p:nvPr/>
        </p:nvSpPr>
        <p:spPr>
          <a:xfrm rot="0">
            <a:off x="4916465" y="4617085"/>
            <a:ext cx="3537908" cy="986155"/>
          </a:xfrm>
          <a:prstGeom prst="rect">
            <a:avLst/>
          </a:prstGeom>
        </p:spPr>
        <p:txBody>
          <a:bodyPr anchor="t" rtlCol="false" tIns="0" lIns="0" bIns="0" rIns="0">
            <a:spAutoFit/>
          </a:bodyPr>
          <a:lstStyle/>
          <a:p>
            <a:pPr algn="ctr">
              <a:lnSpc>
                <a:spcPts val="3919"/>
              </a:lnSpc>
            </a:pPr>
            <a:r>
              <a:rPr lang="en-US" sz="2799">
                <a:solidFill>
                  <a:srgbClr val="000000"/>
                </a:solidFill>
                <a:latin typeface="TT Commons Pro Expanded"/>
                <a:ea typeface="TT Commons Pro Expanded"/>
                <a:cs typeface="TT Commons Pro Expanded"/>
                <a:sym typeface="TT Commons Pro Expanded"/>
              </a:rPr>
              <a:t>+ ANOTHER  </a:t>
            </a:r>
          </a:p>
          <a:p>
            <a:pPr algn="ctr">
              <a:lnSpc>
                <a:spcPts val="3919"/>
              </a:lnSpc>
              <a:spcBef>
                <a:spcPct val="0"/>
              </a:spcBef>
            </a:pPr>
            <a:r>
              <a:rPr lang="en-US" sz="2799">
                <a:solidFill>
                  <a:srgbClr val="000000"/>
                </a:solidFill>
                <a:latin typeface="TT Commons Pro Expanded"/>
                <a:ea typeface="TT Commons Pro Expanded"/>
                <a:cs typeface="TT Commons Pro Expanded"/>
                <a:sym typeface="TT Commons Pro Expanded"/>
              </a:rPr>
              <a:t>LAYER </a:t>
            </a:r>
          </a:p>
        </p:txBody>
      </p:sp>
      <p:sp>
        <p:nvSpPr>
          <p:cNvPr name="TextBox 26" id="26"/>
          <p:cNvSpPr txBox="true"/>
          <p:nvPr/>
        </p:nvSpPr>
        <p:spPr>
          <a:xfrm rot="0">
            <a:off x="9471482" y="4608102"/>
            <a:ext cx="3537908"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T Commons Pro Expanded"/>
                <a:ea typeface="TT Commons Pro Expanded"/>
                <a:cs typeface="TT Commons Pro Expanded"/>
                <a:sym typeface="TT Commons Pro Expanded"/>
              </a:rPr>
              <a:t>+ DROPOUT</a:t>
            </a:r>
          </a:p>
        </p:txBody>
      </p:sp>
      <p:sp>
        <p:nvSpPr>
          <p:cNvPr name="TextBox 27" id="27"/>
          <p:cNvSpPr txBox="true"/>
          <p:nvPr/>
        </p:nvSpPr>
        <p:spPr>
          <a:xfrm rot="0">
            <a:off x="13951195" y="4652645"/>
            <a:ext cx="3692649"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TT Commons Pro Expanded"/>
                <a:ea typeface="TT Commons Pro Expanded"/>
                <a:cs typeface="TT Commons Pro Expanded"/>
                <a:sym typeface="TT Commons Pro Expanded"/>
              </a:rPr>
              <a:t>+ REGULARIZATION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41041">
            <a:off x="-6521096" y="3918118"/>
            <a:ext cx="17614873" cy="17454738"/>
          </a:xfrm>
          <a:custGeom>
            <a:avLst/>
            <a:gdLst/>
            <a:ahLst/>
            <a:cxnLst/>
            <a:rect r="r" b="b" t="t" l="l"/>
            <a:pathLst>
              <a:path h="17454738" w="17614873">
                <a:moveTo>
                  <a:pt x="0" y="0"/>
                </a:moveTo>
                <a:lnTo>
                  <a:pt x="17614873" y="0"/>
                </a:lnTo>
                <a:lnTo>
                  <a:pt x="17614873" y="17454738"/>
                </a:lnTo>
                <a:lnTo>
                  <a:pt x="0" y="17454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010882">
            <a:off x="10077669" y="-13183640"/>
            <a:ext cx="17614873" cy="17454738"/>
          </a:xfrm>
          <a:custGeom>
            <a:avLst/>
            <a:gdLst/>
            <a:ahLst/>
            <a:cxnLst/>
            <a:rect r="r" b="b" t="t" l="l"/>
            <a:pathLst>
              <a:path h="17454738" w="17614873">
                <a:moveTo>
                  <a:pt x="0" y="0"/>
                </a:moveTo>
                <a:lnTo>
                  <a:pt x="17614873" y="0"/>
                </a:lnTo>
                <a:lnTo>
                  <a:pt x="17614873" y="17454738"/>
                </a:lnTo>
                <a:lnTo>
                  <a:pt x="0" y="17454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5" id="5"/>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6"/>
            <a:stretch>
              <a:fillRect l="0" t="0" r="0" b="0"/>
            </a:stretch>
          </a:blipFill>
        </p:spPr>
      </p:sp>
      <p:sp>
        <p:nvSpPr>
          <p:cNvPr name="TextBox 6" id="6"/>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7" id="7"/>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8" id="8"/>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graphicFrame>
        <p:nvGraphicFramePr>
          <p:cNvPr name="Table 9" id="9"/>
          <p:cNvGraphicFramePr>
            <a:graphicFrameLocks noGrp="true"/>
          </p:cNvGraphicFramePr>
          <p:nvPr/>
        </p:nvGraphicFramePr>
        <p:xfrm>
          <a:off x="1855796" y="2526230"/>
          <a:ext cx="6935391" cy="6512824"/>
        </p:xfrm>
        <a:graphic>
          <a:graphicData uri="http://schemas.openxmlformats.org/drawingml/2006/table">
            <a:tbl>
              <a:tblPr/>
              <a:tblGrid>
                <a:gridCol w="2245030"/>
                <a:gridCol w="2212839"/>
                <a:gridCol w="2477521"/>
              </a:tblGrid>
              <a:tr h="1031942">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LAYER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PARAMETER</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OUTPUT SHAPE</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48345">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CONV2D</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32, 3x3, ReLU</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(30, 30, 32)</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848345">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CONV2D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32, 3x3, ReLU</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(28, 28, 32)</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848345">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MAXPOOLING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2x2</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(14, 14, 32)</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848345">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FLATTEN </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(6272,)</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848345">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DENSE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128, ReLU</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(128,)</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1239156">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DENSE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10, Softmax</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(10,)</a:t>
                      </a:r>
                      <a:endParaRPr lang="en-US" sz="1100"/>
                    </a:p>
                    <a:p>
                      <a:pPr algn="ctr">
                        <a:lnSpc>
                          <a:spcPts val="3079"/>
                        </a:lnSpc>
                      </a:pPr>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bl>
          </a:graphicData>
        </a:graphic>
      </p:graphicFrame>
      <p:sp>
        <p:nvSpPr>
          <p:cNvPr name="TextBox 10" id="10"/>
          <p:cNvSpPr txBox="true"/>
          <p:nvPr/>
        </p:nvSpPr>
        <p:spPr>
          <a:xfrm rot="0">
            <a:off x="7041889" y="1248092"/>
            <a:ext cx="4872961" cy="788037"/>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TT Commons Pro Expanded"/>
                <a:ea typeface="TT Commons Pro Expanded"/>
                <a:cs typeface="TT Commons Pro Expanded"/>
                <a:sym typeface="TT Commons Pro Expanded"/>
              </a:rPr>
              <a:t>FIRST MODEL</a:t>
            </a:r>
          </a:p>
        </p:txBody>
      </p:sp>
      <p:sp>
        <p:nvSpPr>
          <p:cNvPr name="TextBox 11" id="11"/>
          <p:cNvSpPr txBox="true"/>
          <p:nvPr/>
        </p:nvSpPr>
        <p:spPr>
          <a:xfrm rot="0">
            <a:off x="11595990" y="3041096"/>
            <a:ext cx="4579207" cy="3394061"/>
          </a:xfrm>
          <a:prstGeom prst="rect">
            <a:avLst/>
          </a:prstGeom>
        </p:spPr>
        <p:txBody>
          <a:bodyPr anchor="t" rtlCol="false" tIns="0" lIns="0" bIns="0" rIns="0">
            <a:spAutoFit/>
          </a:bodyPr>
          <a:lstStyle/>
          <a:p>
            <a:pPr algn="ctr">
              <a:lnSpc>
                <a:spcPts val="3500"/>
              </a:lnSpc>
              <a:spcBef>
                <a:spcPct val="0"/>
              </a:spcBef>
            </a:pPr>
          </a:p>
          <a:p>
            <a:pPr algn="ctr">
              <a:lnSpc>
                <a:spcPts val="3500"/>
              </a:lnSpc>
              <a:spcBef>
                <a:spcPct val="0"/>
              </a:spcBef>
            </a:pPr>
            <a:r>
              <a:rPr lang="en-US" sz="2500">
                <a:solidFill>
                  <a:srgbClr val="000000"/>
                </a:solidFill>
                <a:latin typeface="TT Commons Pro Expanded"/>
                <a:ea typeface="TT Commons Pro Expanded"/>
                <a:cs typeface="TT Commons Pro Expanded"/>
                <a:sym typeface="TT Commons Pro Expanded"/>
              </a:rPr>
              <a:t> </a:t>
            </a:r>
          </a:p>
          <a:p>
            <a:pPr algn="ctr">
              <a:lnSpc>
                <a:spcPts val="4830"/>
              </a:lnSpc>
              <a:spcBef>
                <a:spcPct val="0"/>
              </a:spcBef>
            </a:pPr>
            <a:r>
              <a:rPr lang="en-US" sz="3450">
                <a:solidFill>
                  <a:srgbClr val="F24300"/>
                </a:solidFill>
                <a:latin typeface="TT Commons Pro Expanded"/>
                <a:ea typeface="TT Commons Pro Expanded"/>
                <a:cs typeface="TT Commons Pro Expanded"/>
                <a:sym typeface="TT Commons Pro Expanded"/>
              </a:rPr>
              <a:t>ACCURACY: 62.31%</a:t>
            </a:r>
          </a:p>
          <a:p>
            <a:pPr algn="ctr">
              <a:lnSpc>
                <a:spcPts val="4834"/>
              </a:lnSpc>
              <a:spcBef>
                <a:spcPct val="0"/>
              </a:spcBef>
            </a:pPr>
            <a:r>
              <a:rPr lang="en-US" sz="3453">
                <a:solidFill>
                  <a:srgbClr val="F24300"/>
                </a:solidFill>
                <a:latin typeface="TT Commons Pro Expanded"/>
                <a:ea typeface="TT Commons Pro Expanded"/>
                <a:cs typeface="TT Commons Pro Expanded"/>
                <a:sym typeface="TT Commons Pro Expanded"/>
              </a:rPr>
              <a:t>LOSS: 450.53%</a:t>
            </a:r>
          </a:p>
          <a:p>
            <a:pPr algn="ctr">
              <a:lnSpc>
                <a:spcPts val="3500"/>
              </a:lnSpc>
              <a:spcBef>
                <a:spcPct val="0"/>
              </a:spcBef>
            </a:pPr>
          </a:p>
          <a:p>
            <a:pPr algn="ctr">
              <a:lnSpc>
                <a:spcPts val="3500"/>
              </a:lnSpc>
              <a:spcBef>
                <a:spcPct val="0"/>
              </a:spcBef>
            </a:pPr>
          </a:p>
          <a:p>
            <a:pPr algn="ctr">
              <a:lnSpc>
                <a:spcPts val="3500"/>
              </a:lnSpc>
              <a:spcBef>
                <a:spcPct val="0"/>
              </a:spcBef>
            </a:pPr>
          </a:p>
        </p:txBody>
      </p:sp>
      <p:sp>
        <p:nvSpPr>
          <p:cNvPr name="TextBox 12" id="12"/>
          <p:cNvSpPr txBox="true"/>
          <p:nvPr/>
        </p:nvSpPr>
        <p:spPr>
          <a:xfrm rot="0">
            <a:off x="11914850" y="6771941"/>
            <a:ext cx="5156150" cy="1807845"/>
          </a:xfrm>
          <a:prstGeom prst="rect">
            <a:avLst/>
          </a:prstGeom>
        </p:spPr>
        <p:txBody>
          <a:bodyPr anchor="t" rtlCol="false" tIns="0" lIns="0" bIns="0" rIns="0">
            <a:spAutoFit/>
          </a:bodyPr>
          <a:lstStyle/>
          <a:p>
            <a:pPr algn="ctr">
              <a:lnSpc>
                <a:spcPts val="4830"/>
              </a:lnSpc>
            </a:pPr>
            <a:r>
              <a:rPr lang="en-US" sz="3450">
                <a:solidFill>
                  <a:srgbClr val="FF3131"/>
                </a:solidFill>
                <a:latin typeface="TT Commons Pro Expanded"/>
                <a:ea typeface="TT Commons Pro Expanded"/>
                <a:cs typeface="TT Commons Pro Expanded"/>
                <a:sym typeface="TT Commons Pro Expanded"/>
              </a:rPr>
              <a:t>SHALLOW MODEL, </a:t>
            </a:r>
          </a:p>
          <a:p>
            <a:pPr algn="ctr">
              <a:lnSpc>
                <a:spcPts val="4830"/>
              </a:lnSpc>
            </a:pPr>
            <a:r>
              <a:rPr lang="en-US" sz="3450">
                <a:solidFill>
                  <a:srgbClr val="FF3131"/>
                </a:solidFill>
                <a:latin typeface="TT Commons Pro Expanded"/>
                <a:ea typeface="TT Commons Pro Expanded"/>
                <a:cs typeface="TT Commons Pro Expanded"/>
                <a:sym typeface="TT Commons Pro Expanded"/>
              </a:rPr>
              <a:t>OVERFITTING RISK, </a:t>
            </a:r>
          </a:p>
          <a:p>
            <a:pPr algn="ctr">
              <a:lnSpc>
                <a:spcPts val="4830"/>
              </a:lnSpc>
              <a:spcBef>
                <a:spcPct val="0"/>
              </a:spcBef>
            </a:pPr>
            <a:r>
              <a:rPr lang="en-US" sz="3450">
                <a:solidFill>
                  <a:srgbClr val="FF3131"/>
                </a:solidFill>
                <a:latin typeface="TT Commons Pro Expanded"/>
                <a:ea typeface="TT Commons Pro Expanded"/>
                <a:cs typeface="TT Commons Pro Expanded"/>
                <a:sym typeface="TT Commons Pro Expanded"/>
              </a:rPr>
              <a:t>LOW GENERALIZATION</a:t>
            </a:r>
          </a:p>
        </p:txBody>
      </p:sp>
      <p:sp>
        <p:nvSpPr>
          <p:cNvPr name="Freeform 13" id="13"/>
          <p:cNvSpPr/>
          <p:nvPr/>
        </p:nvSpPr>
        <p:spPr>
          <a:xfrm flipH="false" flipV="false" rot="0">
            <a:off x="10124561" y="6976162"/>
            <a:ext cx="1471429" cy="1466078"/>
          </a:xfrm>
          <a:custGeom>
            <a:avLst/>
            <a:gdLst/>
            <a:ahLst/>
            <a:cxnLst/>
            <a:rect r="r" b="b" t="t" l="l"/>
            <a:pathLst>
              <a:path h="1466078" w="1471429">
                <a:moveTo>
                  <a:pt x="0" y="0"/>
                </a:moveTo>
                <a:lnTo>
                  <a:pt x="1471429" y="0"/>
                </a:lnTo>
                <a:lnTo>
                  <a:pt x="1471429" y="1466078"/>
                </a:lnTo>
                <a:lnTo>
                  <a:pt x="0" y="14660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55796" y="1176337"/>
            <a:ext cx="2689779" cy="323850"/>
          </a:xfrm>
          <a:prstGeom prst="rect">
            <a:avLst/>
          </a:prstGeom>
        </p:spPr>
        <p:txBody>
          <a:bodyPr anchor="t" rtlCol="false" tIns="0" lIns="0" bIns="0" rIns="0">
            <a:spAutoFit/>
          </a:bodyPr>
          <a:lstStyle/>
          <a:p>
            <a:pPr algn="l" marL="0" indent="0" lvl="0">
              <a:lnSpc>
                <a:spcPts val="2520"/>
              </a:lnSpc>
              <a:spcBef>
                <a:spcPct val="0"/>
              </a:spcBef>
            </a:pPr>
          </a:p>
        </p:txBody>
      </p:sp>
      <p:sp>
        <p:nvSpPr>
          <p:cNvPr name="Freeform 3" id="3"/>
          <p:cNvSpPr/>
          <p:nvPr/>
        </p:nvSpPr>
        <p:spPr>
          <a:xfrm flipH="false" flipV="false" rot="0">
            <a:off x="443020" y="189396"/>
            <a:ext cx="1920892" cy="2055448"/>
          </a:xfrm>
          <a:custGeom>
            <a:avLst/>
            <a:gdLst/>
            <a:ahLst/>
            <a:cxnLst/>
            <a:rect r="r" b="b" t="t" l="l"/>
            <a:pathLst>
              <a:path h="2055448" w="1920892">
                <a:moveTo>
                  <a:pt x="0" y="0"/>
                </a:moveTo>
                <a:lnTo>
                  <a:pt x="1920893" y="0"/>
                </a:lnTo>
                <a:lnTo>
                  <a:pt x="1920893" y="2055448"/>
                </a:lnTo>
                <a:lnTo>
                  <a:pt x="0" y="2055448"/>
                </a:lnTo>
                <a:lnTo>
                  <a:pt x="0" y="0"/>
                </a:lnTo>
                <a:close/>
              </a:path>
            </a:pathLst>
          </a:custGeom>
          <a:blipFill>
            <a:blip r:embed="rId2"/>
            <a:stretch>
              <a:fillRect l="0" t="0" r="0" b="0"/>
            </a:stretch>
          </a:blipFill>
        </p:spPr>
      </p:sp>
      <p:sp>
        <p:nvSpPr>
          <p:cNvPr name="TextBox 4" id="4"/>
          <p:cNvSpPr txBox="true"/>
          <p:nvPr/>
        </p:nvSpPr>
        <p:spPr>
          <a:xfrm rot="0">
            <a:off x="2607349" y="791527"/>
            <a:ext cx="6502152"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UNIVERSITÀ DEGLI STUDI DI MILANO-BICOCCA</a:t>
            </a:r>
          </a:p>
        </p:txBody>
      </p:sp>
      <p:sp>
        <p:nvSpPr>
          <p:cNvPr name="TextBox 5" id="5"/>
          <p:cNvSpPr txBox="true"/>
          <p:nvPr/>
        </p:nvSpPr>
        <p:spPr>
          <a:xfrm rot="0">
            <a:off x="2607349" y="1136333"/>
            <a:ext cx="3166616"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MSC IN DATA SCIENCE</a:t>
            </a:r>
          </a:p>
        </p:txBody>
      </p:sp>
      <p:sp>
        <p:nvSpPr>
          <p:cNvPr name="TextBox 6" id="6"/>
          <p:cNvSpPr txBox="true"/>
          <p:nvPr/>
        </p:nvSpPr>
        <p:spPr>
          <a:xfrm rot="0">
            <a:off x="2607349" y="1483043"/>
            <a:ext cx="2078980" cy="365760"/>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TT Commons Pro Expanded"/>
                <a:ea typeface="TT Commons Pro Expanded"/>
                <a:cs typeface="TT Commons Pro Expanded"/>
                <a:sym typeface="TT Commons Pro Expanded"/>
              </a:rPr>
              <a:t>A.Y. 2024-2025</a:t>
            </a:r>
          </a:p>
        </p:txBody>
      </p:sp>
      <p:sp>
        <p:nvSpPr>
          <p:cNvPr name="TextBox 7" id="7"/>
          <p:cNvSpPr txBox="true"/>
          <p:nvPr/>
        </p:nvSpPr>
        <p:spPr>
          <a:xfrm rot="0">
            <a:off x="6415350" y="1594485"/>
            <a:ext cx="7510180" cy="788037"/>
          </a:xfrm>
          <a:prstGeom prst="rect">
            <a:avLst/>
          </a:prstGeom>
        </p:spPr>
        <p:txBody>
          <a:bodyPr anchor="t" rtlCol="false" tIns="0" lIns="0" bIns="0" rIns="0">
            <a:spAutoFit/>
          </a:bodyPr>
          <a:lstStyle/>
          <a:p>
            <a:pPr algn="ctr">
              <a:lnSpc>
                <a:spcPts val="6439"/>
              </a:lnSpc>
              <a:spcBef>
                <a:spcPct val="0"/>
              </a:spcBef>
            </a:pPr>
            <a:r>
              <a:rPr lang="en-US" sz="4599">
                <a:solidFill>
                  <a:srgbClr val="000000"/>
                </a:solidFill>
                <a:latin typeface="TT Commons Pro Expanded"/>
                <a:ea typeface="TT Commons Pro Expanded"/>
                <a:cs typeface="TT Commons Pro Expanded"/>
                <a:sym typeface="TT Commons Pro Expanded"/>
              </a:rPr>
              <a:t>SECOND MODEL </a:t>
            </a:r>
          </a:p>
        </p:txBody>
      </p:sp>
      <p:sp>
        <p:nvSpPr>
          <p:cNvPr name="Freeform 8" id="8"/>
          <p:cNvSpPr/>
          <p:nvPr/>
        </p:nvSpPr>
        <p:spPr>
          <a:xfrm flipH="false" flipV="false" rot="-341041">
            <a:off x="-6521096" y="3918118"/>
            <a:ext cx="17614873" cy="17454738"/>
          </a:xfrm>
          <a:custGeom>
            <a:avLst/>
            <a:gdLst/>
            <a:ahLst/>
            <a:cxnLst/>
            <a:rect r="r" b="b" t="t" l="l"/>
            <a:pathLst>
              <a:path h="17454738" w="17614873">
                <a:moveTo>
                  <a:pt x="0" y="0"/>
                </a:moveTo>
                <a:lnTo>
                  <a:pt x="17614873" y="0"/>
                </a:lnTo>
                <a:lnTo>
                  <a:pt x="17614873" y="17454738"/>
                </a:lnTo>
                <a:lnTo>
                  <a:pt x="0" y="17454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4010882">
            <a:off x="10077669" y="-13183640"/>
            <a:ext cx="17614873" cy="17454738"/>
          </a:xfrm>
          <a:custGeom>
            <a:avLst/>
            <a:gdLst/>
            <a:ahLst/>
            <a:cxnLst/>
            <a:rect r="r" b="b" t="t" l="l"/>
            <a:pathLst>
              <a:path h="17454738" w="17614873">
                <a:moveTo>
                  <a:pt x="0" y="0"/>
                </a:moveTo>
                <a:lnTo>
                  <a:pt x="17614873" y="0"/>
                </a:lnTo>
                <a:lnTo>
                  <a:pt x="17614873" y="17454738"/>
                </a:lnTo>
                <a:lnTo>
                  <a:pt x="0" y="174547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10" id="10"/>
          <p:cNvGraphicFramePr>
            <a:graphicFrameLocks noGrp="true"/>
          </p:cNvGraphicFramePr>
          <p:nvPr/>
        </p:nvGraphicFramePr>
        <p:xfrm>
          <a:off x="1855796" y="2915922"/>
          <a:ext cx="6607524" cy="2547938"/>
        </p:xfrm>
        <a:graphic>
          <a:graphicData uri="http://schemas.openxmlformats.org/drawingml/2006/table">
            <a:tbl>
              <a:tblPr/>
              <a:tblGrid>
                <a:gridCol w="6607524"/>
              </a:tblGrid>
              <a:tr h="849312">
                <a:tc>
                  <a:txBody>
                    <a:bodyPr anchor="t" rtlCol="false"/>
                    <a:lstStyle/>
                    <a:p>
                      <a:pPr algn="ctr">
                        <a:lnSpc>
                          <a:spcPts val="3079"/>
                        </a:lnSpc>
                        <a:defRPr/>
                      </a:pPr>
                      <a:r>
                        <a:rPr lang="en-US" sz="2199" b="true">
                          <a:solidFill>
                            <a:srgbClr val="000000"/>
                          </a:solidFill>
                          <a:latin typeface="IBM Plex Sans Bold"/>
                          <a:ea typeface="IBM Plex Sans Bold"/>
                          <a:cs typeface="IBM Plex Sans Bold"/>
                          <a:sym typeface="IBM Plex Sans Bold"/>
                        </a:rPr>
                        <a:t>ADDITIONAL LAYER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849313">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 Conv2D (64 filters)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r h="849313">
                <a:tc>
                  <a:txBody>
                    <a:bodyPr anchor="t" rtlCol="false"/>
                    <a:lstStyle/>
                    <a:p>
                      <a:pPr algn="ctr">
                        <a:lnSpc>
                          <a:spcPts val="3079"/>
                        </a:lnSpc>
                        <a:defRPr/>
                      </a:pPr>
                      <a:r>
                        <a:rPr lang="en-US" sz="2199">
                          <a:solidFill>
                            <a:srgbClr val="000000"/>
                          </a:solidFill>
                          <a:latin typeface="IBM Plex Sans"/>
                          <a:ea typeface="IBM Plex Sans"/>
                          <a:cs typeface="IBM Plex Sans"/>
                          <a:sym typeface="IBM Plex Sans"/>
                        </a:rPr>
                        <a:t>+ MaxPooling2D</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4F4F4"/>
                    </a:solidFill>
                  </a:tcPr>
                </a:tc>
              </a:tr>
            </a:tbl>
          </a:graphicData>
        </a:graphic>
      </p:graphicFrame>
      <p:sp>
        <p:nvSpPr>
          <p:cNvPr name="TextBox 11" id="11"/>
          <p:cNvSpPr txBox="true"/>
          <p:nvPr/>
        </p:nvSpPr>
        <p:spPr>
          <a:xfrm rot="0">
            <a:off x="11595990" y="3041096"/>
            <a:ext cx="4579207" cy="3394061"/>
          </a:xfrm>
          <a:prstGeom prst="rect">
            <a:avLst/>
          </a:prstGeom>
        </p:spPr>
        <p:txBody>
          <a:bodyPr anchor="t" rtlCol="false" tIns="0" lIns="0" bIns="0" rIns="0">
            <a:spAutoFit/>
          </a:bodyPr>
          <a:lstStyle/>
          <a:p>
            <a:pPr algn="ctr">
              <a:lnSpc>
                <a:spcPts val="3500"/>
              </a:lnSpc>
              <a:spcBef>
                <a:spcPct val="0"/>
              </a:spcBef>
            </a:pPr>
          </a:p>
          <a:p>
            <a:pPr algn="ctr">
              <a:lnSpc>
                <a:spcPts val="3500"/>
              </a:lnSpc>
              <a:spcBef>
                <a:spcPct val="0"/>
              </a:spcBef>
            </a:pPr>
            <a:r>
              <a:rPr lang="en-US" sz="2500">
                <a:solidFill>
                  <a:srgbClr val="000000"/>
                </a:solidFill>
                <a:latin typeface="TT Commons Pro Expanded"/>
                <a:ea typeface="TT Commons Pro Expanded"/>
                <a:cs typeface="TT Commons Pro Expanded"/>
                <a:sym typeface="TT Commons Pro Expanded"/>
              </a:rPr>
              <a:t> </a:t>
            </a:r>
          </a:p>
          <a:p>
            <a:pPr algn="ctr">
              <a:lnSpc>
                <a:spcPts val="4830"/>
              </a:lnSpc>
              <a:spcBef>
                <a:spcPct val="0"/>
              </a:spcBef>
            </a:pPr>
            <a:r>
              <a:rPr lang="en-US" sz="3450">
                <a:solidFill>
                  <a:srgbClr val="F24300"/>
                </a:solidFill>
                <a:latin typeface="TT Commons Pro Expanded"/>
                <a:ea typeface="TT Commons Pro Expanded"/>
                <a:cs typeface="TT Commons Pro Expanded"/>
                <a:sym typeface="TT Commons Pro Expanded"/>
              </a:rPr>
              <a:t>ACCURACY: 69.89%</a:t>
            </a:r>
          </a:p>
          <a:p>
            <a:pPr algn="ctr">
              <a:lnSpc>
                <a:spcPts val="4834"/>
              </a:lnSpc>
              <a:spcBef>
                <a:spcPct val="0"/>
              </a:spcBef>
            </a:pPr>
            <a:r>
              <a:rPr lang="en-US" sz="3453">
                <a:solidFill>
                  <a:srgbClr val="F24300"/>
                </a:solidFill>
                <a:latin typeface="TT Commons Pro Expanded"/>
                <a:ea typeface="TT Commons Pro Expanded"/>
                <a:cs typeface="TT Commons Pro Expanded"/>
                <a:sym typeface="TT Commons Pro Expanded"/>
              </a:rPr>
              <a:t>LOSS: 286.76%</a:t>
            </a:r>
          </a:p>
          <a:p>
            <a:pPr algn="ctr">
              <a:lnSpc>
                <a:spcPts val="3500"/>
              </a:lnSpc>
              <a:spcBef>
                <a:spcPct val="0"/>
              </a:spcBef>
            </a:pPr>
          </a:p>
          <a:p>
            <a:pPr algn="ctr">
              <a:lnSpc>
                <a:spcPts val="3500"/>
              </a:lnSpc>
              <a:spcBef>
                <a:spcPct val="0"/>
              </a:spcBef>
            </a:pPr>
          </a:p>
          <a:p>
            <a:pPr algn="ctr">
              <a:lnSpc>
                <a:spcPts val="3500"/>
              </a:lnSpc>
              <a:spcBef>
                <a:spcPct val="0"/>
              </a:spcBef>
            </a:pPr>
          </a:p>
        </p:txBody>
      </p:sp>
      <p:sp>
        <p:nvSpPr>
          <p:cNvPr name="Freeform 12" id="12"/>
          <p:cNvSpPr/>
          <p:nvPr/>
        </p:nvSpPr>
        <p:spPr>
          <a:xfrm flipH="false" flipV="false" rot="0">
            <a:off x="10124561" y="6976162"/>
            <a:ext cx="1471429" cy="1466078"/>
          </a:xfrm>
          <a:custGeom>
            <a:avLst/>
            <a:gdLst/>
            <a:ahLst/>
            <a:cxnLst/>
            <a:rect r="r" b="b" t="t" l="l"/>
            <a:pathLst>
              <a:path h="1466078" w="1471429">
                <a:moveTo>
                  <a:pt x="0" y="0"/>
                </a:moveTo>
                <a:lnTo>
                  <a:pt x="1471429" y="0"/>
                </a:lnTo>
                <a:lnTo>
                  <a:pt x="1471429" y="1466078"/>
                </a:lnTo>
                <a:lnTo>
                  <a:pt x="0" y="14660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1914850" y="6467141"/>
            <a:ext cx="6062041" cy="2417445"/>
          </a:xfrm>
          <a:prstGeom prst="rect">
            <a:avLst/>
          </a:prstGeom>
        </p:spPr>
        <p:txBody>
          <a:bodyPr anchor="t" rtlCol="false" tIns="0" lIns="0" bIns="0" rIns="0">
            <a:spAutoFit/>
          </a:bodyPr>
          <a:lstStyle/>
          <a:p>
            <a:pPr algn="ctr">
              <a:lnSpc>
                <a:spcPts val="4830"/>
              </a:lnSpc>
            </a:pPr>
            <a:r>
              <a:rPr lang="en-US" sz="3450">
                <a:solidFill>
                  <a:srgbClr val="00BF63"/>
                </a:solidFill>
                <a:latin typeface="TT Commons Pro Expanded"/>
                <a:ea typeface="TT Commons Pro Expanded"/>
                <a:cs typeface="TT Commons Pro Expanded"/>
                <a:sym typeface="TT Commons Pro Expanded"/>
              </a:rPr>
              <a:t>DEEPER MODEL</a:t>
            </a:r>
          </a:p>
          <a:p>
            <a:pPr algn="ctr">
              <a:lnSpc>
                <a:spcPts val="4830"/>
              </a:lnSpc>
            </a:pPr>
          </a:p>
          <a:p>
            <a:pPr algn="ctr">
              <a:lnSpc>
                <a:spcPts val="4830"/>
              </a:lnSpc>
              <a:spcBef>
                <a:spcPct val="0"/>
              </a:spcBef>
            </a:pPr>
            <a:r>
              <a:rPr lang="en-US" sz="3450">
                <a:solidFill>
                  <a:srgbClr val="00BF63"/>
                </a:solidFill>
                <a:latin typeface="TT Commons Pro Expanded"/>
                <a:ea typeface="TT Commons Pro Expanded"/>
                <a:cs typeface="TT Commons Pro Expanded"/>
                <a:sym typeface="TT Commons Pro Expanded"/>
              </a:rPr>
              <a:t>GREATER LEARNING OF COMPLEX PATTERNS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DAGsf0vudlM</dc:identifier>
  <dcterms:modified xsi:type="dcterms:W3CDTF">2011-08-01T06:04:30Z</dcterms:modified>
  <cp:revision>1</cp:revision>
  <dc:title>Arancione Bianco Modulare Astratto Presentazione della Strategia Presentazione Aziendale</dc:title>
</cp:coreProperties>
</file>